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6"/>
  </p:notesMasterIdLst>
  <p:handoutMasterIdLst>
    <p:handoutMasterId r:id="rId17"/>
  </p:handoutMasterIdLst>
  <p:sldIdLst>
    <p:sldId id="256" r:id="rId3"/>
    <p:sldId id="283" r:id="rId4"/>
    <p:sldId id="371" r:id="rId5"/>
    <p:sldId id="361" r:id="rId6"/>
    <p:sldId id="362" r:id="rId7"/>
    <p:sldId id="363" r:id="rId8"/>
    <p:sldId id="372" r:id="rId9"/>
    <p:sldId id="365" r:id="rId10"/>
    <p:sldId id="366" r:id="rId11"/>
    <p:sldId id="367" r:id="rId12"/>
    <p:sldId id="368" r:id="rId13"/>
    <p:sldId id="369" r:id="rId14"/>
    <p:sldId id="286" r:id="rId1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6" autoAdjust="0"/>
    <p:restoredTop sz="80826" autoAdjust="0"/>
  </p:normalViewPr>
  <p:slideViewPr>
    <p:cSldViewPr snapToGrid="0" snapToObjects="1">
      <p:cViewPr varScale="1">
        <p:scale>
          <a:sx n="105" d="100"/>
          <a:sy n="105" d="100"/>
        </p:scale>
        <p:origin x="1240"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2020/9/26</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aggle.com/aiacademyandy/linear-regress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rive.google.com/file/d/19Lb2rmUqG-UzBPp-GeKFU6sHtd7pArw_/view?usp=shari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notebooks.azure.com/andy6804tw/projects/free-jupyter-noteboo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ybinder.org/v2/gh/1010code/free-jupyter-notebook/mast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dk1"/>
                </a:solidFill>
                <a:highlight>
                  <a:srgbClr val="FFFFFF"/>
                </a:highlight>
                <a:latin typeface="Georgia"/>
                <a:ea typeface="Georgia"/>
                <a:cs typeface="Georgia"/>
                <a:sym typeface="Georgia"/>
              </a:rPr>
              <a:t>這邊我提供一個簡單線性回歸的範例，各位可以直進入此連結 </a:t>
            </a:r>
            <a:r>
              <a:rPr lang="en-US" sz="1200" b="1" dirty="0">
                <a:solidFill>
                  <a:schemeClr val="dk1"/>
                </a:solidFill>
                <a:highlight>
                  <a:srgbClr val="FFFFFF"/>
                </a:highlight>
                <a:latin typeface="Georgia"/>
                <a:ea typeface="Georgia"/>
                <a:cs typeface="Georgia"/>
                <a:sym typeface="Georgia"/>
              </a:rPr>
              <a:t>Copy and Edit </a:t>
            </a:r>
            <a:r>
              <a:rPr lang="zh-TW" altLang="en-US" sz="1200" dirty="0">
                <a:solidFill>
                  <a:schemeClr val="dk1"/>
                </a:solidFill>
                <a:highlight>
                  <a:srgbClr val="FFFFFF"/>
                </a:highlight>
                <a:latin typeface="Georgia"/>
                <a:ea typeface="Georgia"/>
                <a:cs typeface="Georgia"/>
                <a:sym typeface="Georgia"/>
              </a:rPr>
              <a:t>到自己的帳號中。 </a:t>
            </a:r>
            <a:r>
              <a:rPr lang="zh-TW" altLang="en-US" sz="1200" dirty="0">
                <a:solidFill>
                  <a:schemeClr val="hlink"/>
                </a:solidFill>
                <a:highlight>
                  <a:srgbClr val="FFFFFF"/>
                </a:highlight>
                <a:uFill>
                  <a:noFill/>
                </a:uFill>
                <a:latin typeface="Georgia"/>
                <a:ea typeface="Georgia"/>
                <a:cs typeface="Georgia"/>
                <a:sym typeface="Georgia"/>
                <a:hlinkClick r:id="rId3"/>
              </a:rPr>
              <a:t>傳送門</a:t>
            </a: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53425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58000"/>
              </a:lnSpc>
              <a:spcBef>
                <a:spcPts val="3200"/>
              </a:spcBef>
              <a:spcAft>
                <a:spcPts val="0"/>
              </a:spcAft>
              <a:buClr>
                <a:schemeClr val="dk1"/>
              </a:buClr>
              <a:buSzPts val="1100"/>
              <a:buFont typeface="Arial"/>
              <a:buNone/>
            </a:pPr>
            <a:r>
              <a:rPr lang="zh-TW" altLang="en-US" sz="1200" dirty="0">
                <a:solidFill>
                  <a:schemeClr val="dk1"/>
                </a:solidFill>
                <a:highlight>
                  <a:srgbClr val="FFFFFF"/>
                </a:highlight>
                <a:latin typeface="Georgia"/>
                <a:ea typeface="Georgia"/>
                <a:cs typeface="Georgia"/>
                <a:sym typeface="Georgia"/>
              </a:rPr>
              <a:t>這裡我也提供一個範例程式，各位可以跟著下面步驟並</a:t>
            </a:r>
            <a:r>
              <a:rPr lang="en-US" sz="1200" dirty="0">
                <a:solidFill>
                  <a:schemeClr val="dk1"/>
                </a:solidFill>
                <a:highlight>
                  <a:srgbClr val="FFFFFF"/>
                </a:highlight>
                <a:latin typeface="Georgia"/>
                <a:ea typeface="Georgia"/>
                <a:cs typeface="Georgia"/>
                <a:sym typeface="Georgia"/>
              </a:rPr>
              <a:t>Fork</a:t>
            </a:r>
            <a:r>
              <a:rPr lang="zh-TW" altLang="en-US" sz="1200" dirty="0">
                <a:solidFill>
                  <a:schemeClr val="dk1"/>
                </a:solidFill>
                <a:highlight>
                  <a:srgbClr val="FFFFFF"/>
                </a:highlight>
                <a:latin typeface="Georgia"/>
                <a:ea typeface="Georgia"/>
                <a:cs typeface="Georgia"/>
                <a:sym typeface="Georgia"/>
              </a:rPr>
              <a:t>到自己的雲端硬碟中 </a:t>
            </a:r>
            <a:r>
              <a:rPr lang="zh-TW" altLang="en-US" sz="1200" dirty="0">
                <a:solidFill>
                  <a:schemeClr val="hlink"/>
                </a:solidFill>
                <a:highlight>
                  <a:srgbClr val="FFFFFF"/>
                </a:highlight>
                <a:uFill>
                  <a:noFill/>
                </a:uFill>
                <a:latin typeface="Georgia"/>
                <a:ea typeface="Georgia"/>
                <a:cs typeface="Georgia"/>
                <a:sym typeface="Georgia"/>
                <a:hlinkClick r:id="rId3"/>
              </a:rPr>
              <a:t>傳送門</a:t>
            </a:r>
            <a:endParaRPr lang="zh-TW" altLang="en-US" sz="1200" dirty="0">
              <a:solidFill>
                <a:schemeClr val="hlink"/>
              </a:solidFill>
              <a:highlight>
                <a:srgbClr val="FFFFFF"/>
              </a:highlight>
              <a:latin typeface="Georgia"/>
              <a:ea typeface="Georgia"/>
              <a:cs typeface="Georgia"/>
              <a:sym typeface="Georgia"/>
            </a:endParaRPr>
          </a:p>
          <a:p>
            <a:pPr marL="0" lvl="0" indent="0" algn="l" rtl="0">
              <a:spcBef>
                <a:spcPts val="0"/>
              </a:spcBef>
              <a:spcAft>
                <a:spcPts val="0"/>
              </a:spcAft>
              <a:buNone/>
            </a:pP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4074159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chemeClr val="dk1"/>
                </a:solidFill>
              </a:rPr>
              <a:t>各位可以參考範例：</a:t>
            </a:r>
            <a:r>
              <a:rPr lang="zh-TW" altLang="en-US" u="sng" dirty="0">
                <a:solidFill>
                  <a:schemeClr val="hlink"/>
                </a:solidFill>
                <a:hlinkClick r:id="rId3"/>
              </a:rPr>
              <a:t>傳送門</a:t>
            </a:r>
            <a:endParaRPr lang="zh-TW" altLang="en-US" dirty="0"/>
          </a:p>
          <a:p>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287545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u="sng" dirty="0">
                <a:solidFill>
                  <a:schemeClr val="hlink"/>
                </a:solidFill>
                <a:hlinkClick r:id="rId3"/>
              </a:rPr>
              <a:t>傳送門</a:t>
            </a: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210019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sublimetext.com/" TargetMode="External"/><Relationship Id="rId7" Type="http://schemas.openxmlformats.org/officeDocument/2006/relationships/image" Target="../media/image20.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 Id="rId6" Type="http://schemas.openxmlformats.org/officeDocument/2006/relationships/hyperlink" Target="https://notepad-plus-plus.org/zh/" TargetMode="External"/><Relationship Id="rId11" Type="http://schemas.openxmlformats.org/officeDocument/2006/relationships/image" Target="../media/image24.png"/><Relationship Id="rId5" Type="http://schemas.openxmlformats.org/officeDocument/2006/relationships/hyperlink" Target="https://vim.sourceforge.io/download.php" TargetMode="External"/><Relationship Id="rId10" Type="http://schemas.openxmlformats.org/officeDocument/2006/relationships/image" Target="../media/image23.png"/><Relationship Id="rId4" Type="http://schemas.openxmlformats.org/officeDocument/2006/relationships/hyperlink" Target="https://atom.io/" TargetMode="External"/><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ai-academy-taiwan/suit-up-%E8%87%AA%E5%B7%B1%E5%8B%95%E6%89%8B%E5%BB%BA%E7%BD%AEai%E7%92%B0%E5%A2%83-8a344b3d129e" TargetMode="Externa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hyperlink" Target="https://medium.com/10coding/anaconda-%E4%BB%8B%E7%B4%B9%E5%8F%8A%E5%AE%89%E8%A3%9D-4c303c5ff8d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23</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TW" altLang="en-US" sz="4000" dirty="0"/>
              <a:t>免費雲端</a:t>
            </a:r>
            <a:r>
              <a:rPr lang="en-US" altLang="zh-TW" sz="4000" dirty="0"/>
              <a:t> </a:t>
            </a:r>
            <a:r>
              <a:rPr lang="en-US" altLang="zh-CN" sz="4000" dirty="0" err="1"/>
              <a:t>Jupyter</a:t>
            </a:r>
            <a:r>
              <a:rPr lang="en-US" altLang="zh-CN" sz="4000" dirty="0"/>
              <a:t> Notebook </a:t>
            </a:r>
            <a:r>
              <a:rPr lang="zh-TW" altLang="en-US" sz="4000" dirty="0"/>
              <a:t>資源</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08D155-BDC0-AE42-B014-B28706C694E3}"/>
              </a:ext>
            </a:extLst>
          </p:cNvPr>
          <p:cNvSpPr>
            <a:spLocks noGrp="1"/>
          </p:cNvSpPr>
          <p:nvPr>
            <p:ph type="body" sz="quarter" idx="10"/>
          </p:nvPr>
        </p:nvSpPr>
        <p:spPr/>
        <p:txBody>
          <a:bodyPr/>
          <a:lstStyle/>
          <a:p>
            <a:r>
              <a:rPr lang="en-US" dirty="0"/>
              <a:t>Google </a:t>
            </a:r>
            <a:r>
              <a:rPr lang="en-US" dirty="0" err="1"/>
              <a:t>Colaboratory</a:t>
            </a:r>
            <a:endParaRPr lang="en-TW" dirty="0"/>
          </a:p>
        </p:txBody>
      </p:sp>
      <p:sp>
        <p:nvSpPr>
          <p:cNvPr id="3" name="Google Shape;155;p23">
            <a:extLst>
              <a:ext uri="{FF2B5EF4-FFF2-40B4-BE49-F238E27FC236}">
                <a16:creationId xmlns:a16="http://schemas.microsoft.com/office/drawing/2014/main" id="{91CF7654-A683-7F4F-8B55-6AC686C0E427}"/>
              </a:ext>
            </a:extLst>
          </p:cNvPr>
          <p:cNvSpPr txBox="1">
            <a:spLocks/>
          </p:cNvSpPr>
          <p:nvPr/>
        </p:nvSpPr>
        <p:spPr>
          <a:xfrm>
            <a:off x="415600" y="982156"/>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1800" b="0" i="0" u="none" strike="noStrike" kern="0" cap="none" spc="0" normalizeH="0" baseline="0" noProof="0">
                <a:ln>
                  <a:noFill/>
                </a:ln>
                <a:solidFill>
                  <a:srgbClr val="595959"/>
                </a:solidFill>
                <a:effectLst/>
                <a:uLnTx/>
                <a:uFillTx/>
                <a:latin typeface="Arial"/>
                <a:cs typeface="Arial"/>
                <a:sym typeface="Arial"/>
              </a:rPr>
              <a:t>此平台是 </a:t>
            </a:r>
            <a:r>
              <a:rPr kumimoji="0" lang="en-US" sz="1800" b="0" i="0" u="none" strike="noStrike" kern="0" cap="none" spc="0" normalizeH="0" baseline="0" noProof="0">
                <a:ln>
                  <a:noFill/>
                </a:ln>
                <a:solidFill>
                  <a:srgbClr val="595959"/>
                </a:solidFill>
                <a:effectLst/>
                <a:uLnTx/>
                <a:uFillTx/>
                <a:latin typeface="Arial"/>
                <a:cs typeface="Arial"/>
                <a:sym typeface="Arial"/>
              </a:rPr>
              <a:t>Google </a:t>
            </a:r>
            <a:r>
              <a:rPr kumimoji="0" lang="zh-TW" altLang="en-US" sz="1800" b="0" i="0" u="none" strike="noStrike" kern="0" cap="none" spc="0" normalizeH="0" baseline="0" noProof="0">
                <a:ln>
                  <a:noFill/>
                </a:ln>
                <a:solidFill>
                  <a:srgbClr val="595959"/>
                </a:solidFill>
                <a:effectLst/>
                <a:uLnTx/>
                <a:uFillTx/>
                <a:latin typeface="Arial"/>
                <a:cs typeface="Arial"/>
                <a:sym typeface="Arial"/>
              </a:rPr>
              <a:t>所維護的服務，他會與你的 </a:t>
            </a:r>
            <a:r>
              <a:rPr kumimoji="0" lang="en-US" sz="1800" b="0" i="0" u="none" strike="noStrike" kern="0" cap="none" spc="0" normalizeH="0" baseline="0" noProof="0">
                <a:ln>
                  <a:noFill/>
                </a:ln>
                <a:solidFill>
                  <a:srgbClr val="595959"/>
                </a:solidFill>
                <a:effectLst/>
                <a:uLnTx/>
                <a:uFillTx/>
                <a:latin typeface="Arial"/>
                <a:cs typeface="Arial"/>
                <a:sym typeface="Arial"/>
              </a:rPr>
              <a:t>Google Drive </a:t>
            </a:r>
            <a:r>
              <a:rPr kumimoji="0" lang="zh-TW" altLang="en-US" sz="1800" b="0" i="0" u="none" strike="noStrike" kern="0" cap="none" spc="0" normalizeH="0" baseline="0" noProof="0">
                <a:ln>
                  <a:noFill/>
                </a:ln>
                <a:solidFill>
                  <a:srgbClr val="595959"/>
                </a:solidFill>
                <a:effectLst/>
                <a:uLnTx/>
                <a:uFillTx/>
                <a:latin typeface="Arial"/>
                <a:cs typeface="Arial"/>
                <a:sym typeface="Arial"/>
              </a:rPr>
              <a:t>連動，這也意味著你得程式碼將會備份在雲端硬碟中。基本上你只要打開雲端硬碟在安裝 </a:t>
            </a:r>
            <a:r>
              <a:rPr kumimoji="0" lang="en-US" sz="1800" b="0" i="0" u="none" strike="noStrike" kern="0" cap="none" spc="0" normalizeH="0" baseline="0" noProof="0">
                <a:ln>
                  <a:noFill/>
                </a:ln>
                <a:solidFill>
                  <a:srgbClr val="595959"/>
                </a:solidFill>
                <a:effectLst/>
                <a:uLnTx/>
                <a:uFillTx/>
                <a:latin typeface="Arial"/>
                <a:cs typeface="Arial"/>
                <a:sym typeface="Arial"/>
              </a:rPr>
              <a:t>Chrome </a:t>
            </a:r>
            <a:r>
              <a:rPr kumimoji="0" lang="zh-TW" altLang="en-US" sz="1800" b="0" i="0" u="none" strike="noStrike" kern="0" cap="none" spc="0" normalizeH="0" baseline="0" noProof="0">
                <a:ln>
                  <a:noFill/>
                </a:ln>
                <a:solidFill>
                  <a:srgbClr val="595959"/>
                </a:solidFill>
                <a:effectLst/>
                <a:uLnTx/>
                <a:uFillTx/>
                <a:latin typeface="Arial"/>
                <a:cs typeface="Arial"/>
                <a:sym typeface="Arial"/>
              </a:rPr>
              <a:t>的相關套件就可以使用了！</a:t>
            </a:r>
            <a:endParaRPr kumimoji="0" lang="zh-TW" alt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Google Shape;157;p23">
            <a:extLst>
              <a:ext uri="{FF2B5EF4-FFF2-40B4-BE49-F238E27FC236}">
                <a16:creationId xmlns:a16="http://schemas.microsoft.com/office/drawing/2014/main" id="{C2B1C11A-F7CF-A843-8304-8295B9377CB4}"/>
              </a:ext>
            </a:extLst>
          </p:cNvPr>
          <p:cNvPicPr preferRelativeResize="0"/>
          <p:nvPr/>
        </p:nvPicPr>
        <p:blipFill>
          <a:blip r:embed="rId3">
            <a:alphaModFix/>
          </a:blip>
          <a:stretch>
            <a:fillRect/>
          </a:stretch>
        </p:blipFill>
        <p:spPr>
          <a:xfrm>
            <a:off x="1639734" y="2447219"/>
            <a:ext cx="9233863" cy="3534200"/>
          </a:xfrm>
          <a:prstGeom prst="rect">
            <a:avLst/>
          </a:prstGeom>
          <a:noFill/>
          <a:ln>
            <a:noFill/>
          </a:ln>
        </p:spPr>
      </p:pic>
    </p:spTree>
    <p:extLst>
      <p:ext uri="{BB962C8B-B14F-4D97-AF65-F5344CB8AC3E}">
        <p14:creationId xmlns:p14="http://schemas.microsoft.com/office/powerpoint/2010/main" val="1513251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B1D484-F801-0E44-9FF1-FFC1292CF32C}"/>
              </a:ext>
            </a:extLst>
          </p:cNvPr>
          <p:cNvSpPr>
            <a:spLocks noGrp="1"/>
          </p:cNvSpPr>
          <p:nvPr>
            <p:ph type="body" sz="quarter" idx="10"/>
          </p:nvPr>
        </p:nvSpPr>
        <p:spPr/>
        <p:txBody>
          <a:bodyPr/>
          <a:lstStyle/>
          <a:p>
            <a:r>
              <a:rPr lang="en-US" dirty="0"/>
              <a:t>Microsoft Azure</a:t>
            </a:r>
            <a:endParaRPr lang="en-TW" dirty="0"/>
          </a:p>
        </p:txBody>
      </p:sp>
      <p:sp>
        <p:nvSpPr>
          <p:cNvPr id="3" name="Google Shape;162;p24">
            <a:extLst>
              <a:ext uri="{FF2B5EF4-FFF2-40B4-BE49-F238E27FC236}">
                <a16:creationId xmlns:a16="http://schemas.microsoft.com/office/drawing/2014/main" id="{FBFBA3B7-0503-7640-AFF8-FADFB3EE038B}"/>
              </a:ext>
            </a:extLst>
          </p:cNvPr>
          <p:cNvSpPr txBox="1">
            <a:spLocks/>
          </p:cNvSpPr>
          <p:nvPr/>
        </p:nvSpPr>
        <p:spPr>
          <a:xfrm>
            <a:off x="415600" y="909004"/>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1800" b="0" i="0" u="none" strike="noStrike" kern="0" cap="none" spc="0" normalizeH="0" baseline="0" noProof="0">
                <a:ln>
                  <a:noFill/>
                </a:ln>
                <a:solidFill>
                  <a:srgbClr val="595959"/>
                </a:solidFill>
                <a:effectLst/>
                <a:uLnTx/>
                <a:uFillTx/>
                <a:latin typeface="Arial"/>
                <a:cs typeface="Arial"/>
                <a:sym typeface="Arial"/>
              </a:rPr>
              <a:t>微軟的 </a:t>
            </a:r>
            <a:r>
              <a:rPr kumimoji="0" lang="en-US" sz="1800" b="0" i="0" u="none" strike="noStrike" kern="0" cap="none" spc="0" normalizeH="0" baseline="0" noProof="0">
                <a:ln>
                  <a:noFill/>
                </a:ln>
                <a:solidFill>
                  <a:srgbClr val="595959"/>
                </a:solidFill>
                <a:effectLst/>
                <a:uLnTx/>
                <a:uFillTx/>
                <a:latin typeface="Arial"/>
                <a:cs typeface="Arial"/>
                <a:sym typeface="Arial"/>
              </a:rPr>
              <a:t>Azure Notebooks </a:t>
            </a:r>
            <a:r>
              <a:rPr kumimoji="0" lang="zh-TW" altLang="en-US" sz="1800" b="0" i="0" u="none" strike="noStrike" kern="0" cap="none" spc="0" normalizeH="0" baseline="0" noProof="0">
                <a:ln>
                  <a:noFill/>
                </a:ln>
                <a:solidFill>
                  <a:srgbClr val="595959"/>
                </a:solidFill>
                <a:effectLst/>
                <a:uLnTx/>
                <a:uFillTx/>
                <a:latin typeface="Arial"/>
                <a:cs typeface="Arial"/>
                <a:sym typeface="Arial"/>
              </a:rPr>
              <a:t>目前還愛處於開發測試階段。他的優點在於他能夠直接跟 </a:t>
            </a:r>
            <a:r>
              <a:rPr kumimoji="0" lang="en-US" sz="1800" b="0" i="0" u="none" strike="noStrike" kern="0" cap="none" spc="0" normalizeH="0" baseline="0" noProof="0">
                <a:ln>
                  <a:noFill/>
                </a:ln>
                <a:solidFill>
                  <a:srgbClr val="595959"/>
                </a:solidFill>
                <a:effectLst/>
                <a:uLnTx/>
                <a:uFillTx/>
                <a:latin typeface="Arial"/>
                <a:cs typeface="Arial"/>
                <a:sym typeface="Arial"/>
              </a:rPr>
              <a:t>GitHub </a:t>
            </a:r>
            <a:r>
              <a:rPr kumimoji="0" lang="zh-TW" altLang="en-US" sz="1800" b="0" i="0" u="none" strike="noStrike" kern="0" cap="none" spc="0" normalizeH="0" baseline="0" noProof="0">
                <a:ln>
                  <a:noFill/>
                </a:ln>
                <a:solidFill>
                  <a:srgbClr val="595959"/>
                </a:solidFill>
                <a:effectLst/>
                <a:uLnTx/>
                <a:uFillTx/>
                <a:latin typeface="Arial"/>
                <a:cs typeface="Arial"/>
                <a:sym typeface="Arial"/>
              </a:rPr>
              <a:t>的專案連動，版本控制對工程師可說是非常重要的一環</a:t>
            </a:r>
            <a:r>
              <a:rPr kumimoji="0" lang="en-US" altLang="zh-TW" sz="1800" b="0" i="0" u="none" strike="noStrike" kern="0" cap="none" spc="0" normalizeH="0" baseline="0" noProof="0">
                <a:ln>
                  <a:noFill/>
                </a:ln>
                <a:solidFill>
                  <a:srgbClr val="595959"/>
                </a:solidFill>
                <a:effectLst/>
                <a:uLnTx/>
                <a:uFillTx/>
                <a:latin typeface="Arial"/>
                <a:cs typeface="Arial"/>
                <a:sym typeface="Arial"/>
              </a:rPr>
              <a:t>!</a:t>
            </a:r>
            <a:endParaRPr kumimoji="0" lang="zh-TW" altLang="en-US" sz="1800" b="0" i="0" u="none" strike="noStrike" kern="0" cap="none" spc="0" normalizeH="0" baseline="0" noProof="0">
              <a:ln>
                <a:noFill/>
              </a:ln>
              <a:solidFill>
                <a:srgbClr val="595959"/>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zh-TW" alt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Google Shape;164;p24">
            <a:extLst>
              <a:ext uri="{FF2B5EF4-FFF2-40B4-BE49-F238E27FC236}">
                <a16:creationId xmlns:a16="http://schemas.microsoft.com/office/drawing/2014/main" id="{26E23BAE-C642-9147-8BA4-21F28F0F7014}"/>
              </a:ext>
            </a:extLst>
          </p:cNvPr>
          <p:cNvPicPr preferRelativeResize="0"/>
          <p:nvPr/>
        </p:nvPicPr>
        <p:blipFill>
          <a:blip r:embed="rId3">
            <a:alphaModFix/>
          </a:blip>
          <a:stretch>
            <a:fillRect/>
          </a:stretch>
        </p:blipFill>
        <p:spPr>
          <a:xfrm>
            <a:off x="1833000" y="1967771"/>
            <a:ext cx="8936832" cy="4166703"/>
          </a:xfrm>
          <a:prstGeom prst="rect">
            <a:avLst/>
          </a:prstGeom>
          <a:noFill/>
          <a:ln>
            <a:noFill/>
          </a:ln>
        </p:spPr>
      </p:pic>
    </p:spTree>
    <p:extLst>
      <p:ext uri="{BB962C8B-B14F-4D97-AF65-F5344CB8AC3E}">
        <p14:creationId xmlns:p14="http://schemas.microsoft.com/office/powerpoint/2010/main" val="1035194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91792A-0252-B340-8279-9D37B74E576B}"/>
              </a:ext>
            </a:extLst>
          </p:cNvPr>
          <p:cNvSpPr>
            <a:spLocks noGrp="1"/>
          </p:cNvSpPr>
          <p:nvPr>
            <p:ph type="body" sz="quarter" idx="10"/>
          </p:nvPr>
        </p:nvSpPr>
        <p:spPr/>
        <p:txBody>
          <a:bodyPr/>
          <a:lstStyle/>
          <a:p>
            <a:r>
              <a:rPr lang="en-US" dirty="0" err="1"/>
              <a:t>mybinder</a:t>
            </a:r>
            <a:endParaRPr lang="en-TW" dirty="0"/>
          </a:p>
        </p:txBody>
      </p:sp>
      <p:sp>
        <p:nvSpPr>
          <p:cNvPr id="5" name="Google Shape;169;p25">
            <a:extLst>
              <a:ext uri="{FF2B5EF4-FFF2-40B4-BE49-F238E27FC236}">
                <a16:creationId xmlns:a16="http://schemas.microsoft.com/office/drawing/2014/main" id="{9A949478-6849-7C43-976E-C238238F3F75}"/>
              </a:ext>
            </a:extLst>
          </p:cNvPr>
          <p:cNvSpPr txBox="1">
            <a:spLocks/>
          </p:cNvSpPr>
          <p:nvPr/>
        </p:nvSpPr>
        <p:spPr>
          <a:xfrm>
            <a:off x="415600" y="896812"/>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a:ln>
                  <a:noFill/>
                </a:ln>
                <a:solidFill>
                  <a:srgbClr val="595959"/>
                </a:solidFill>
                <a:effectLst/>
                <a:uLnTx/>
                <a:uFillTx/>
                <a:latin typeface="Arial"/>
                <a:cs typeface="Arial"/>
                <a:sym typeface="Arial"/>
              </a:rPr>
              <a:t>mybinder </a:t>
            </a:r>
            <a:r>
              <a:rPr kumimoji="0" lang="zh-TW" altLang="en-US" sz="1800" b="0" i="0" u="none" strike="noStrike" kern="0" cap="none" spc="0" normalizeH="0" baseline="0" noProof="0">
                <a:ln>
                  <a:noFill/>
                </a:ln>
                <a:solidFill>
                  <a:srgbClr val="595959"/>
                </a:solidFill>
                <a:effectLst/>
                <a:uLnTx/>
                <a:uFillTx/>
                <a:latin typeface="Arial"/>
                <a:cs typeface="Arial"/>
                <a:sym typeface="Arial"/>
              </a:rPr>
              <a:t>跟微軟的 </a:t>
            </a:r>
            <a:r>
              <a:rPr kumimoji="0" lang="en-US" sz="1800" b="0" i="0" u="none" strike="noStrike" kern="0" cap="none" spc="0" normalizeH="0" baseline="0" noProof="0">
                <a:ln>
                  <a:noFill/>
                </a:ln>
                <a:solidFill>
                  <a:srgbClr val="595959"/>
                </a:solidFill>
                <a:effectLst/>
                <a:uLnTx/>
                <a:uFillTx/>
                <a:latin typeface="Arial"/>
                <a:cs typeface="Arial"/>
                <a:sym typeface="Arial"/>
              </a:rPr>
              <a:t>Azure </a:t>
            </a:r>
            <a:r>
              <a:rPr kumimoji="0" lang="zh-TW" altLang="en-US" sz="1800" b="0" i="0" u="none" strike="noStrike" kern="0" cap="none" spc="0" normalizeH="0" baseline="0" noProof="0">
                <a:ln>
                  <a:noFill/>
                </a:ln>
                <a:solidFill>
                  <a:srgbClr val="595959"/>
                </a:solidFill>
                <a:effectLst/>
                <a:uLnTx/>
                <a:uFillTx/>
                <a:latin typeface="Arial"/>
                <a:cs typeface="Arial"/>
                <a:sym typeface="Arial"/>
              </a:rPr>
              <a:t>有點異曲同工之妙。</a:t>
            </a:r>
            <a:r>
              <a:rPr kumimoji="0" lang="en-US" sz="1800" b="0" i="0" u="none" strike="noStrike" kern="0" cap="none" spc="0" normalizeH="0" baseline="0" noProof="0">
                <a:ln>
                  <a:noFill/>
                </a:ln>
                <a:solidFill>
                  <a:srgbClr val="595959"/>
                </a:solidFill>
                <a:effectLst/>
                <a:uLnTx/>
                <a:uFillTx/>
                <a:latin typeface="Arial"/>
                <a:cs typeface="Arial"/>
                <a:sym typeface="Arial"/>
              </a:rPr>
              <a:t>mybinder </a:t>
            </a:r>
            <a:r>
              <a:rPr kumimoji="0" lang="zh-TW" altLang="en-US" sz="1800" b="0" i="0" u="none" strike="noStrike" kern="0" cap="none" spc="0" normalizeH="0" baseline="0" noProof="0">
                <a:ln>
                  <a:noFill/>
                </a:ln>
                <a:solidFill>
                  <a:srgbClr val="595959"/>
                </a:solidFill>
                <a:effectLst/>
                <a:uLnTx/>
                <a:uFillTx/>
                <a:latin typeface="Arial"/>
                <a:cs typeface="Arial"/>
                <a:sym typeface="Arial"/>
              </a:rPr>
              <a:t>主要是可以貼上 </a:t>
            </a:r>
            <a:r>
              <a:rPr kumimoji="0" lang="en-US" sz="1800" b="0" i="0" u="none" strike="noStrike" kern="0" cap="none" spc="0" normalizeH="0" baseline="0" noProof="0">
                <a:ln>
                  <a:noFill/>
                </a:ln>
                <a:solidFill>
                  <a:srgbClr val="595959"/>
                </a:solidFill>
                <a:effectLst/>
                <a:uLnTx/>
                <a:uFillTx/>
                <a:latin typeface="Arial"/>
                <a:cs typeface="Arial"/>
                <a:sym typeface="Arial"/>
              </a:rPr>
              <a:t>GitHub </a:t>
            </a:r>
            <a:r>
              <a:rPr kumimoji="0" lang="zh-TW" altLang="en-US" sz="1800" b="0" i="0" u="none" strike="noStrike" kern="0" cap="none" spc="0" normalizeH="0" baseline="0" noProof="0">
                <a:ln>
                  <a:noFill/>
                </a:ln>
                <a:solidFill>
                  <a:srgbClr val="595959"/>
                </a:solidFill>
                <a:effectLst/>
                <a:uLnTx/>
                <a:uFillTx/>
                <a:latin typeface="Arial"/>
                <a:cs typeface="Arial"/>
                <a:sym typeface="Arial"/>
              </a:rPr>
              <a:t>的專案網址，接著他會透過 </a:t>
            </a:r>
            <a:r>
              <a:rPr kumimoji="0" lang="en-US" sz="1800" b="0" i="0" u="none" strike="noStrike" kern="0" cap="none" spc="0" normalizeH="0" baseline="0" noProof="0">
                <a:ln>
                  <a:noFill/>
                </a:ln>
                <a:solidFill>
                  <a:srgbClr val="595959"/>
                </a:solidFill>
                <a:effectLst/>
                <a:uLnTx/>
                <a:uFillTx/>
                <a:latin typeface="Arial"/>
                <a:cs typeface="Arial"/>
                <a:sym typeface="Arial"/>
              </a:rPr>
              <a:t>Docker </a:t>
            </a:r>
            <a:r>
              <a:rPr kumimoji="0" lang="zh-TW" altLang="en-US" sz="1800" b="0" i="0" u="none" strike="noStrike" kern="0" cap="none" spc="0" normalizeH="0" baseline="0" noProof="0">
                <a:ln>
                  <a:noFill/>
                </a:ln>
                <a:solidFill>
                  <a:srgbClr val="595959"/>
                </a:solidFill>
                <a:effectLst/>
                <a:uLnTx/>
                <a:uFillTx/>
                <a:latin typeface="Arial"/>
                <a:cs typeface="Arial"/>
                <a:sym typeface="Arial"/>
              </a:rPr>
              <a:t>建立一個虛擬映像幫你在此平台上建立一個虛擬環境。</a:t>
            </a:r>
            <a:endParaRPr kumimoji="0" lang="zh-TW" alt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Google Shape;171;p25">
            <a:extLst>
              <a:ext uri="{FF2B5EF4-FFF2-40B4-BE49-F238E27FC236}">
                <a16:creationId xmlns:a16="http://schemas.microsoft.com/office/drawing/2014/main" id="{A7AD2247-901E-F447-B3F9-135F727E6EFA}"/>
              </a:ext>
            </a:extLst>
          </p:cNvPr>
          <p:cNvPicPr preferRelativeResize="0"/>
          <p:nvPr/>
        </p:nvPicPr>
        <p:blipFill>
          <a:blip r:embed="rId3">
            <a:alphaModFix/>
          </a:blip>
          <a:stretch>
            <a:fillRect/>
          </a:stretch>
        </p:blipFill>
        <p:spPr>
          <a:xfrm>
            <a:off x="2795767" y="1926012"/>
            <a:ext cx="6445932" cy="4193733"/>
          </a:xfrm>
          <a:prstGeom prst="rect">
            <a:avLst/>
          </a:prstGeom>
          <a:noFill/>
          <a:ln>
            <a:noFill/>
          </a:ln>
        </p:spPr>
      </p:pic>
    </p:spTree>
    <p:extLst>
      <p:ext uri="{BB962C8B-B14F-4D97-AF65-F5344CB8AC3E}">
        <p14:creationId xmlns:p14="http://schemas.microsoft.com/office/powerpoint/2010/main" val="421109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a:extLst>
              <a:ext uri="{FF2B5EF4-FFF2-40B4-BE49-F238E27FC236}">
                <a16:creationId xmlns:a16="http://schemas.microsoft.com/office/drawing/2014/main" id="{4CEB56DA-E5E0-9D47-A1E1-E3B920519822}"/>
              </a:ext>
            </a:extLst>
          </p:cNvPr>
          <p:cNvSpPr>
            <a:spLocks noGrp="1"/>
          </p:cNvSpPr>
          <p:nvPr>
            <p:ph type="body" sz="quarter" idx="10"/>
          </p:nvPr>
        </p:nvSpPr>
        <p:spPr>
          <a:xfrm>
            <a:off x="353896" y="409679"/>
            <a:ext cx="5537200" cy="590931"/>
          </a:xfrm>
        </p:spPr>
        <p:txBody>
          <a:bodyPr/>
          <a:lstStyle/>
          <a:p>
            <a:r>
              <a:rPr lang="en-TW" dirty="0"/>
              <a:t>Day 23</a:t>
            </a:r>
            <a:r>
              <a:rPr lang="zh-TW" altLang="en-US" dirty="0"/>
              <a:t> </a:t>
            </a:r>
            <a:r>
              <a:rPr lang="en-TW" dirty="0"/>
              <a:t>學習目標</a:t>
            </a:r>
          </a:p>
        </p:txBody>
      </p:sp>
      <p:sp>
        <p:nvSpPr>
          <p:cNvPr id="24" name="Text Placeholder 2">
            <a:extLst>
              <a:ext uri="{FF2B5EF4-FFF2-40B4-BE49-F238E27FC236}">
                <a16:creationId xmlns:a16="http://schemas.microsoft.com/office/drawing/2014/main" id="{55CB671C-7D2E-A940-AE00-62876896FB29}"/>
              </a:ext>
            </a:extLst>
          </p:cNvPr>
          <p:cNvSpPr>
            <a:spLocks noGrp="1"/>
          </p:cNvSpPr>
          <p:nvPr>
            <p:ph type="body" sz="quarter" idx="11"/>
          </p:nvPr>
        </p:nvSpPr>
        <p:spPr>
          <a:xfrm>
            <a:off x="310121" y="1537003"/>
            <a:ext cx="1231900" cy="840230"/>
          </a:xfrm>
        </p:spPr>
        <p:txBody>
          <a:bodyPr/>
          <a:lstStyle/>
          <a:p>
            <a:r>
              <a:rPr lang="en-TW" dirty="0"/>
              <a:t>01</a:t>
            </a:r>
          </a:p>
        </p:txBody>
      </p:sp>
      <p:sp>
        <p:nvSpPr>
          <p:cNvPr id="25" name="Text Placeholder 3">
            <a:extLst>
              <a:ext uri="{FF2B5EF4-FFF2-40B4-BE49-F238E27FC236}">
                <a16:creationId xmlns:a16="http://schemas.microsoft.com/office/drawing/2014/main" id="{BD37D6DF-4512-BB45-937D-2D1BBDA42201}"/>
              </a:ext>
            </a:extLst>
          </p:cNvPr>
          <p:cNvSpPr>
            <a:spLocks noGrp="1"/>
          </p:cNvSpPr>
          <p:nvPr>
            <p:ph type="body" sz="quarter" idx="12"/>
          </p:nvPr>
        </p:nvSpPr>
        <p:spPr>
          <a:xfrm>
            <a:off x="1416990" y="1641898"/>
            <a:ext cx="3556000" cy="341632"/>
          </a:xfrm>
        </p:spPr>
        <p:txBody>
          <a:bodyPr/>
          <a:lstStyle/>
          <a:p>
            <a:r>
              <a:rPr lang="en-TW" sz="1800" dirty="0"/>
              <a:t>了解</a:t>
            </a:r>
            <a:r>
              <a:rPr lang="zh-TW" altLang="en-US" sz="1800" dirty="0"/>
              <a:t> </a:t>
            </a:r>
            <a:r>
              <a:rPr lang="en-US" sz="1800" dirty="0"/>
              <a:t>Stacking</a:t>
            </a:r>
            <a:r>
              <a:rPr lang="zh-TW" altLang="en-US" sz="1800" dirty="0"/>
              <a:t> 方法</a:t>
            </a:r>
            <a:endParaRPr lang="en-TW" sz="1800" dirty="0"/>
          </a:p>
        </p:txBody>
      </p:sp>
      <p:sp>
        <p:nvSpPr>
          <p:cNvPr id="26" name="Text Placeholder 4">
            <a:extLst>
              <a:ext uri="{FF2B5EF4-FFF2-40B4-BE49-F238E27FC236}">
                <a16:creationId xmlns:a16="http://schemas.microsoft.com/office/drawing/2014/main" id="{56E604E2-46E8-B549-B438-1B5AB1322789}"/>
              </a:ext>
            </a:extLst>
          </p:cNvPr>
          <p:cNvSpPr>
            <a:spLocks noGrp="1"/>
          </p:cNvSpPr>
          <p:nvPr>
            <p:ph type="body" sz="quarter" idx="13"/>
          </p:nvPr>
        </p:nvSpPr>
        <p:spPr>
          <a:xfrm>
            <a:off x="1416989" y="1939127"/>
            <a:ext cx="4474107" cy="290657"/>
          </a:xfrm>
        </p:spPr>
        <p:txBody>
          <a:bodyPr/>
          <a:lstStyle/>
          <a:p>
            <a:r>
              <a:rPr lang="zh-TW" altLang="en-US" sz="1100" dirty="0"/>
              <a:t>堆疊法的學習機制為何 </a:t>
            </a:r>
            <a:r>
              <a:rPr lang="en-TW" sz="1100" dirty="0"/>
              <a:t>？</a:t>
            </a:r>
          </a:p>
        </p:txBody>
      </p:sp>
      <p:sp>
        <p:nvSpPr>
          <p:cNvPr id="27" name="Text Placeholder 5">
            <a:extLst>
              <a:ext uri="{FF2B5EF4-FFF2-40B4-BE49-F238E27FC236}">
                <a16:creationId xmlns:a16="http://schemas.microsoft.com/office/drawing/2014/main" id="{87484395-7C51-A64F-A392-2905AC0BD2AB}"/>
              </a:ext>
            </a:extLst>
          </p:cNvPr>
          <p:cNvSpPr>
            <a:spLocks noGrp="1"/>
          </p:cNvSpPr>
          <p:nvPr>
            <p:ph type="body" sz="quarter" idx="14"/>
          </p:nvPr>
        </p:nvSpPr>
        <p:spPr>
          <a:xfrm>
            <a:off x="310121" y="2800940"/>
            <a:ext cx="1231900" cy="840230"/>
          </a:xfrm>
        </p:spPr>
        <p:txBody>
          <a:bodyPr/>
          <a:lstStyle/>
          <a:p>
            <a:r>
              <a:rPr lang="en-TW" dirty="0"/>
              <a:t>02</a:t>
            </a:r>
          </a:p>
        </p:txBody>
      </p:sp>
      <p:sp>
        <p:nvSpPr>
          <p:cNvPr id="28" name="Text Placeholder 7">
            <a:extLst>
              <a:ext uri="{FF2B5EF4-FFF2-40B4-BE49-F238E27FC236}">
                <a16:creationId xmlns:a16="http://schemas.microsoft.com/office/drawing/2014/main" id="{B5ABCE70-0D61-604F-B554-98DCE5F8497C}"/>
              </a:ext>
            </a:extLst>
          </p:cNvPr>
          <p:cNvSpPr txBox="1">
            <a:spLocks/>
          </p:cNvSpPr>
          <p:nvPr/>
        </p:nvSpPr>
        <p:spPr>
          <a:xfrm>
            <a:off x="1416990" y="2924650"/>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800" dirty="0"/>
              <a:t>利用</a:t>
            </a:r>
            <a:r>
              <a:rPr lang="zh-TW" altLang="en-US" sz="1800" dirty="0"/>
              <a:t> </a:t>
            </a:r>
            <a:r>
              <a:rPr lang="en-US" sz="1800" dirty="0"/>
              <a:t>Stacking</a:t>
            </a:r>
            <a:r>
              <a:rPr lang="zh-TW" altLang="en-US" sz="1800" dirty="0"/>
              <a:t> </a:t>
            </a:r>
            <a:r>
              <a:rPr lang="en-TW" sz="1800" dirty="0"/>
              <a:t>實作分類器</a:t>
            </a:r>
          </a:p>
        </p:txBody>
      </p:sp>
      <p:sp>
        <p:nvSpPr>
          <p:cNvPr id="29" name="Text Placeholder 8">
            <a:extLst>
              <a:ext uri="{FF2B5EF4-FFF2-40B4-BE49-F238E27FC236}">
                <a16:creationId xmlns:a16="http://schemas.microsoft.com/office/drawing/2014/main" id="{A6EC4FFE-092C-DE44-B98C-4DE561CF6F81}"/>
              </a:ext>
            </a:extLst>
          </p:cNvPr>
          <p:cNvSpPr txBox="1">
            <a:spLocks/>
          </p:cNvSpPr>
          <p:nvPr/>
        </p:nvSpPr>
        <p:spPr>
          <a:xfrm>
            <a:off x="1416989" y="3221879"/>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err="1"/>
              <a:t>透過</a:t>
            </a:r>
            <a:r>
              <a:rPr lang="zh-TW" altLang="en-US" sz="1100" dirty="0"/>
              <a:t> </a:t>
            </a:r>
            <a:r>
              <a:rPr lang="en-US" altLang="zh-TW" sz="1100" dirty="0"/>
              <a:t>Stacking</a:t>
            </a:r>
            <a:r>
              <a:rPr lang="zh-TW" altLang="en-US" sz="1100" dirty="0"/>
              <a:t> </a:t>
            </a:r>
            <a:r>
              <a:rPr lang="en-US" altLang="zh-TW" sz="1100" dirty="0"/>
              <a:t>Classifier</a:t>
            </a:r>
            <a:r>
              <a:rPr lang="zh-TW" altLang="en-US" sz="1100" dirty="0"/>
              <a:t> 訓練一個森於預測分類器</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
            <a:extLst>
              <a:ext uri="{FF2B5EF4-FFF2-40B4-BE49-F238E27FC236}">
                <a16:creationId xmlns:a16="http://schemas.microsoft.com/office/drawing/2014/main" id="{7A044D8C-7AA5-4143-BF85-DEFF46163BE1}"/>
              </a:ext>
            </a:extLst>
          </p:cNvPr>
          <p:cNvSpPr/>
          <p:nvPr/>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4">
            <a:extLst>
              <a:ext uri="{FF2B5EF4-FFF2-40B4-BE49-F238E27FC236}">
                <a16:creationId xmlns:a16="http://schemas.microsoft.com/office/drawing/2014/main" id="{B70B92AF-8FD0-7449-B246-C6B49D385D85}"/>
              </a:ext>
            </a:extLst>
          </p:cNvPr>
          <p:cNvSpPr/>
          <p:nvPr/>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5">
            <a:extLst>
              <a:ext uri="{FF2B5EF4-FFF2-40B4-BE49-F238E27FC236}">
                <a16:creationId xmlns:a16="http://schemas.microsoft.com/office/drawing/2014/main" id="{E6379D85-40DC-5548-895C-218AF36B4013}"/>
              </a:ext>
            </a:extLst>
          </p:cNvPr>
          <p:cNvSpPr/>
          <p:nvPr/>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1">
            <a:extLst>
              <a:ext uri="{FF2B5EF4-FFF2-40B4-BE49-F238E27FC236}">
                <a16:creationId xmlns:a16="http://schemas.microsoft.com/office/drawing/2014/main" id="{74C00678-9FA6-2E4E-9350-CB72F989098C}"/>
              </a:ext>
            </a:extLst>
          </p:cNvPr>
          <p:cNvSpPr txBox="1">
            <a:spLocks/>
          </p:cNvSpPr>
          <p:nvPr/>
        </p:nvSpPr>
        <p:spPr>
          <a:xfrm>
            <a:off x="3793065" y="1528679"/>
            <a:ext cx="6587181" cy="7571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4800" dirty="0">
                <a:solidFill>
                  <a:schemeClr val="accent3">
                    <a:lumMod val="25000"/>
                  </a:schemeClr>
                </a:solidFill>
              </a:rPr>
              <a:t>想問問大家</a:t>
            </a:r>
          </a:p>
        </p:txBody>
      </p:sp>
      <p:sp>
        <p:nvSpPr>
          <p:cNvPr id="6" name="文本占位符 11">
            <a:extLst>
              <a:ext uri="{FF2B5EF4-FFF2-40B4-BE49-F238E27FC236}">
                <a16:creationId xmlns:a16="http://schemas.microsoft.com/office/drawing/2014/main" id="{F4C60C0B-91C4-D04F-9692-4C2E951A6FC6}"/>
              </a:ext>
            </a:extLst>
          </p:cNvPr>
          <p:cNvSpPr txBox="1">
            <a:spLocks/>
          </p:cNvSpPr>
          <p:nvPr/>
        </p:nvSpPr>
        <p:spPr>
          <a:xfrm>
            <a:off x="3793065" y="2287099"/>
            <a:ext cx="7183521" cy="8402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5400" dirty="0">
                <a:solidFill>
                  <a:schemeClr val="accent3">
                    <a:lumMod val="25000"/>
                  </a:schemeClr>
                </a:solidFill>
              </a:rPr>
              <a:t>你都如何寫程式呢？</a:t>
            </a:r>
          </a:p>
        </p:txBody>
      </p:sp>
      <p:pic>
        <p:nvPicPr>
          <p:cNvPr id="13" name="Google Shape;98;p16">
            <a:extLst>
              <a:ext uri="{FF2B5EF4-FFF2-40B4-BE49-F238E27FC236}">
                <a16:creationId xmlns:a16="http://schemas.microsoft.com/office/drawing/2014/main" id="{966639F1-6418-A143-9B7B-2782A10BDACA}"/>
              </a:ext>
            </a:extLst>
          </p:cNvPr>
          <p:cNvPicPr preferRelativeResize="0"/>
          <p:nvPr/>
        </p:nvPicPr>
        <p:blipFill>
          <a:blip r:embed="rId2">
            <a:alphaModFix/>
          </a:blip>
          <a:stretch>
            <a:fillRect/>
          </a:stretch>
        </p:blipFill>
        <p:spPr>
          <a:xfrm>
            <a:off x="3626447" y="3883071"/>
            <a:ext cx="4939106" cy="2463799"/>
          </a:xfrm>
          <a:prstGeom prst="rect">
            <a:avLst/>
          </a:prstGeom>
          <a:noFill/>
          <a:ln>
            <a:noFill/>
          </a:ln>
        </p:spPr>
      </p:pic>
    </p:spTree>
    <p:extLst>
      <p:ext uri="{BB962C8B-B14F-4D97-AF65-F5344CB8AC3E}">
        <p14:creationId xmlns:p14="http://schemas.microsoft.com/office/powerpoint/2010/main" val="175124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7C434-B095-4C41-A54B-9A7A07DE4680}"/>
              </a:ext>
            </a:extLst>
          </p:cNvPr>
          <p:cNvSpPr>
            <a:spLocks noGrp="1"/>
          </p:cNvSpPr>
          <p:nvPr>
            <p:ph type="body" sz="quarter" idx="10"/>
          </p:nvPr>
        </p:nvSpPr>
        <p:spPr/>
        <p:txBody>
          <a:bodyPr/>
          <a:lstStyle/>
          <a:p>
            <a:r>
              <a:rPr lang="zh-TW" altLang="en-US" dirty="0"/>
              <a:t>開發的第一哩路</a:t>
            </a:r>
            <a:r>
              <a:rPr lang="en-US" altLang="zh-TW" dirty="0"/>
              <a:t>: </a:t>
            </a:r>
            <a:r>
              <a:rPr lang="zh-TW" altLang="en-US" dirty="0"/>
              <a:t>尋找適合的開發環境</a:t>
            </a:r>
            <a:endParaRPr lang="en-TW" dirty="0"/>
          </a:p>
        </p:txBody>
      </p:sp>
      <p:sp>
        <p:nvSpPr>
          <p:cNvPr id="9" name="Google Shape;104;p17">
            <a:extLst>
              <a:ext uri="{FF2B5EF4-FFF2-40B4-BE49-F238E27FC236}">
                <a16:creationId xmlns:a16="http://schemas.microsoft.com/office/drawing/2014/main" id="{B7C793FD-6B4B-1941-8EED-AE3A9CF7277A}"/>
              </a:ext>
            </a:extLst>
          </p:cNvPr>
          <p:cNvSpPr txBox="1">
            <a:spLocks/>
          </p:cNvSpPr>
          <p:nvPr/>
        </p:nvSpPr>
        <p:spPr>
          <a:xfrm>
            <a:off x="787188" y="892378"/>
            <a:ext cx="7954476" cy="826694"/>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600"/>
              </a:spcBef>
              <a:spcAft>
                <a:spcPts val="1600"/>
              </a:spcAft>
              <a:buFont typeface="Arial" panose="020B0604020202020204" pitchFamily="34" charset="0"/>
              <a:buNone/>
            </a:pPr>
            <a:r>
              <a:rPr lang="zh-TW" altLang="en-US" sz="1800" kern="0" dirty="0">
                <a:solidFill>
                  <a:schemeClr val="tx1">
                    <a:lumMod val="75000"/>
                    <a:lumOff val="25000"/>
                  </a:schemeClr>
                </a:solidFill>
                <a:cs typeface="Arial"/>
                <a:sym typeface="Georgia"/>
              </a:rPr>
              <a:t>俗話說：「工欲善其事，必先利其器。」</a:t>
            </a:r>
            <a:endParaRPr lang="zh-TW" altLang="en-US" sz="1800" kern="0" dirty="0">
              <a:solidFill>
                <a:schemeClr val="tx1">
                  <a:lumMod val="75000"/>
                  <a:lumOff val="25000"/>
                </a:schemeClr>
              </a:solidFill>
              <a:cs typeface="Arial"/>
            </a:endParaRPr>
          </a:p>
        </p:txBody>
      </p:sp>
      <p:pic>
        <p:nvPicPr>
          <p:cNvPr id="10" name="Google Shape;105;p17">
            <a:extLst>
              <a:ext uri="{FF2B5EF4-FFF2-40B4-BE49-F238E27FC236}">
                <a16:creationId xmlns:a16="http://schemas.microsoft.com/office/drawing/2014/main" id="{F057D736-A8D6-A94D-9A20-8297D12658E4}"/>
              </a:ext>
            </a:extLst>
          </p:cNvPr>
          <p:cNvPicPr preferRelativeResize="0"/>
          <p:nvPr/>
        </p:nvPicPr>
        <p:blipFill>
          <a:blip r:embed="rId2">
            <a:alphaModFix/>
          </a:blip>
          <a:stretch>
            <a:fillRect/>
          </a:stretch>
        </p:blipFill>
        <p:spPr>
          <a:xfrm>
            <a:off x="2530413" y="2617912"/>
            <a:ext cx="3191250" cy="1695775"/>
          </a:xfrm>
          <a:prstGeom prst="rect">
            <a:avLst/>
          </a:prstGeom>
          <a:noFill/>
          <a:ln>
            <a:noFill/>
          </a:ln>
        </p:spPr>
      </p:pic>
      <p:pic>
        <p:nvPicPr>
          <p:cNvPr id="11" name="Google Shape;106;p17">
            <a:extLst>
              <a:ext uri="{FF2B5EF4-FFF2-40B4-BE49-F238E27FC236}">
                <a16:creationId xmlns:a16="http://schemas.microsoft.com/office/drawing/2014/main" id="{DFBB8D58-2C7A-144F-BFD7-5CE6F64E26DC}"/>
              </a:ext>
            </a:extLst>
          </p:cNvPr>
          <p:cNvPicPr preferRelativeResize="0"/>
          <p:nvPr/>
        </p:nvPicPr>
        <p:blipFill>
          <a:blip r:embed="rId3">
            <a:alphaModFix/>
          </a:blip>
          <a:stretch>
            <a:fillRect/>
          </a:stretch>
        </p:blipFill>
        <p:spPr>
          <a:xfrm>
            <a:off x="6377388" y="2436312"/>
            <a:ext cx="2836250" cy="1985375"/>
          </a:xfrm>
          <a:prstGeom prst="rect">
            <a:avLst/>
          </a:prstGeom>
          <a:noFill/>
          <a:ln>
            <a:noFill/>
          </a:ln>
        </p:spPr>
      </p:pic>
      <p:sp>
        <p:nvSpPr>
          <p:cNvPr id="12" name="Google Shape;107;p17">
            <a:extLst>
              <a:ext uri="{FF2B5EF4-FFF2-40B4-BE49-F238E27FC236}">
                <a16:creationId xmlns:a16="http://schemas.microsoft.com/office/drawing/2014/main" id="{F5D00231-2759-5147-AAD5-7D47A11B2F99}"/>
              </a:ext>
            </a:extLst>
          </p:cNvPr>
          <p:cNvSpPr txBox="1"/>
          <p:nvPr/>
        </p:nvSpPr>
        <p:spPr>
          <a:xfrm>
            <a:off x="2881050" y="4313687"/>
            <a:ext cx="2534400" cy="729900"/>
          </a:xfrm>
          <a:prstGeom prst="rect">
            <a:avLst/>
          </a:prstGeom>
          <a:noFill/>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US" sz="1600" b="1" dirty="0" err="1">
                <a:solidFill>
                  <a:schemeClr val="dk1"/>
                </a:solidFill>
                <a:highlight>
                  <a:schemeClr val="lt1"/>
                </a:highlight>
                <a:latin typeface="Georgia"/>
                <a:ea typeface="Georgia"/>
                <a:cs typeface="Georgia"/>
                <a:sym typeface="Georgia"/>
              </a:rPr>
              <a:t>有好的開發環境帶你升天</a:t>
            </a:r>
            <a:endParaRPr b="1" dirty="0"/>
          </a:p>
        </p:txBody>
      </p:sp>
      <p:sp>
        <p:nvSpPr>
          <p:cNvPr id="13" name="Google Shape;108;p17">
            <a:extLst>
              <a:ext uri="{FF2B5EF4-FFF2-40B4-BE49-F238E27FC236}">
                <a16:creationId xmlns:a16="http://schemas.microsoft.com/office/drawing/2014/main" id="{F18DF5F5-902A-984A-9168-400814C489F5}"/>
              </a:ext>
            </a:extLst>
          </p:cNvPr>
          <p:cNvSpPr txBox="1"/>
          <p:nvPr/>
        </p:nvSpPr>
        <p:spPr>
          <a:xfrm>
            <a:off x="7454025" y="4313687"/>
            <a:ext cx="936000" cy="729900"/>
          </a:xfrm>
          <a:prstGeom prst="rect">
            <a:avLst/>
          </a:prstGeom>
          <a:noFill/>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US" sz="1600" b="1" dirty="0" err="1">
                <a:solidFill>
                  <a:schemeClr val="dk1"/>
                </a:solidFill>
                <a:highlight>
                  <a:schemeClr val="lt1"/>
                </a:highlight>
                <a:latin typeface="Georgia"/>
                <a:ea typeface="Georgia"/>
                <a:cs typeface="Georgia"/>
                <a:sym typeface="Georgia"/>
              </a:rPr>
              <a:t>反之</a:t>
            </a:r>
            <a:r>
              <a:rPr lang="en-US" sz="1600" b="1" dirty="0">
                <a:solidFill>
                  <a:schemeClr val="dk1"/>
                </a:solidFill>
                <a:highlight>
                  <a:schemeClr val="lt1"/>
                </a:highlight>
                <a:latin typeface="Georgia"/>
                <a:ea typeface="Georgia"/>
                <a:cs typeface="Georgia"/>
                <a:sym typeface="Georgia"/>
              </a:rPr>
              <a:t> ...</a:t>
            </a:r>
            <a:endParaRPr b="1" dirty="0"/>
          </a:p>
        </p:txBody>
      </p:sp>
    </p:spTree>
    <p:extLst>
      <p:ext uri="{BB962C8B-B14F-4D97-AF65-F5344CB8AC3E}">
        <p14:creationId xmlns:p14="http://schemas.microsoft.com/office/powerpoint/2010/main" val="27656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ppt_w</p:attrName>
                                        </p:attrNameLst>
                                      </p:cBhvr>
                                      <p:tavLst>
                                        <p:tav tm="0">
                                          <p:val>
                                            <p:strVal val="0"/>
                                          </p:val>
                                        </p:tav>
                                        <p:tav tm="100000">
                                          <p:val>
                                            <p:strVal val="#ppt_w"/>
                                          </p:val>
                                        </p:tav>
                                      </p:tavLst>
                                    </p:anim>
                                    <p:anim calcmode="lin" valueType="num">
                                      <p:cBhvr additive="base">
                                        <p:cTn id="8" dur="1000"/>
                                        <p:tgtEl>
                                          <p:spTgt spid="1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p:tgtEl>
                                          <p:spTgt spid="11"/>
                                        </p:tgtEl>
                                        <p:attrNameLst>
                                          <p:attrName>ppt_w</p:attrName>
                                        </p:attrNameLst>
                                      </p:cBhvr>
                                      <p:tavLst>
                                        <p:tav tm="0">
                                          <p:val>
                                            <p:strVal val="0"/>
                                          </p:val>
                                        </p:tav>
                                        <p:tav tm="100000">
                                          <p:val>
                                            <p:strVal val="#ppt_w"/>
                                          </p:val>
                                        </p:tav>
                                      </p:tavLst>
                                    </p:anim>
                                    <p:anim calcmode="lin" valueType="num">
                                      <p:cBhvr additive="base">
                                        <p:cTn id="14" dur="1000"/>
                                        <p:tgtEl>
                                          <p:spTgt spid="11"/>
                                        </p:tgtEl>
                                        <p:attrNameLst>
                                          <p:attrName>ppt_h</p:attrName>
                                        </p:attrNameLst>
                                      </p:cBhvr>
                                      <p:tavLst>
                                        <p:tav tm="0">
                                          <p:val>
                                            <p:strVal val="0"/>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7E38A-FF75-3D47-8482-C699522AF02D}"/>
              </a:ext>
            </a:extLst>
          </p:cNvPr>
          <p:cNvSpPr>
            <a:spLocks noGrp="1"/>
          </p:cNvSpPr>
          <p:nvPr>
            <p:ph type="body" sz="quarter" idx="10"/>
          </p:nvPr>
        </p:nvSpPr>
        <p:spPr/>
        <p:txBody>
          <a:bodyPr/>
          <a:lstStyle/>
          <a:p>
            <a:r>
              <a:rPr lang="en-US" dirty="0" err="1"/>
              <a:t>網路上有林林總總的</a:t>
            </a:r>
            <a:r>
              <a:rPr lang="en-US" dirty="0"/>
              <a:t> IDE</a:t>
            </a:r>
            <a:endParaRPr lang="en-TW" dirty="0"/>
          </a:p>
        </p:txBody>
      </p:sp>
      <p:sp>
        <p:nvSpPr>
          <p:cNvPr id="3" name="Google Shape;113;p18">
            <a:extLst>
              <a:ext uri="{FF2B5EF4-FFF2-40B4-BE49-F238E27FC236}">
                <a16:creationId xmlns:a16="http://schemas.microsoft.com/office/drawing/2014/main" id="{D529A7F1-D0C0-AB40-8D26-1E403B70E701}"/>
              </a:ext>
            </a:extLst>
          </p:cNvPr>
          <p:cNvSpPr txBox="1">
            <a:spLocks/>
          </p:cNvSpPr>
          <p:nvPr/>
        </p:nvSpPr>
        <p:spPr>
          <a:xfrm>
            <a:off x="483863" y="944136"/>
            <a:ext cx="11360800" cy="4555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TW" altLang="en-US" sz="1800" dirty="0">
                <a:solidFill>
                  <a:srgbClr val="333333"/>
                </a:solidFill>
                <a:highlight>
                  <a:srgbClr val="FFFFFF"/>
                </a:highlight>
              </a:rPr>
              <a:t>市面上的編輯器有很多例如</a:t>
            </a:r>
            <a:r>
              <a:rPr lang="en-US" altLang="zh-TW" sz="1800" dirty="0">
                <a:solidFill>
                  <a:srgbClr val="333333"/>
                </a:solidFill>
                <a:highlight>
                  <a:srgbClr val="FFFFFF"/>
                </a:highlight>
              </a:rPr>
              <a:t>: </a:t>
            </a:r>
            <a:r>
              <a:rPr lang="en-US" sz="1800" dirty="0">
                <a:solidFill>
                  <a:srgbClr val="4183C4"/>
                </a:solidFill>
                <a:highlight>
                  <a:srgbClr val="FFFFFF"/>
                </a:highlight>
                <a:uFill>
                  <a:noFill/>
                </a:uFill>
                <a:hlinkClick r:id="rId2">
                  <a:extLst>
                    <a:ext uri="{A12FA001-AC4F-418D-AE19-62706E023703}">
                      <ahyp:hlinkClr xmlns:ahyp="http://schemas.microsoft.com/office/drawing/2018/hyperlinkcolor" val="tx"/>
                    </a:ext>
                  </a:extLst>
                </a:hlinkClick>
              </a:rPr>
              <a:t>Visual Studio </a:t>
            </a:r>
            <a:r>
              <a:rPr lang="en-US" sz="1800" dirty="0" err="1">
                <a:solidFill>
                  <a:srgbClr val="4183C4"/>
                </a:solidFill>
                <a:highlight>
                  <a:srgbClr val="FFFFFF"/>
                </a:highlight>
                <a:uFill>
                  <a:noFill/>
                </a:uFill>
                <a:hlinkClick r:id="rId2">
                  <a:extLst>
                    <a:ext uri="{A12FA001-AC4F-418D-AE19-62706E023703}">
                      <ahyp:hlinkClr xmlns:ahyp="http://schemas.microsoft.com/office/drawing/2018/hyperlinkcolor" val="tx"/>
                    </a:ext>
                  </a:extLst>
                </a:hlinkClick>
              </a:rPr>
              <a:t>Code</a:t>
            </a:r>
            <a:r>
              <a:rPr lang="en-US" sz="1800" dirty="0" err="1">
                <a:solidFill>
                  <a:srgbClr val="333333"/>
                </a:solidFill>
                <a:highlight>
                  <a:srgbClr val="FFFFFF"/>
                </a:highlight>
              </a:rPr>
              <a:t>、</a:t>
            </a:r>
            <a:r>
              <a:rPr lang="en-US" sz="1800" dirty="0" err="1">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Sublime</a:t>
            </a:r>
            <a:r>
              <a:rPr lang="en-US" sz="18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800" dirty="0" err="1">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Text</a:t>
            </a:r>
            <a:r>
              <a:rPr lang="en-US" sz="1800" dirty="0" err="1">
                <a:solidFill>
                  <a:srgbClr val="333333"/>
                </a:solidFill>
                <a:highlight>
                  <a:srgbClr val="FFFFFF"/>
                </a:highlight>
              </a:rPr>
              <a:t>、</a:t>
            </a:r>
            <a:r>
              <a:rPr lang="en-US" sz="1800" dirty="0" err="1">
                <a:solidFill>
                  <a:srgbClr val="4183C4"/>
                </a:solidFill>
                <a:highlight>
                  <a:srgbClr val="FFFFFF"/>
                </a:highlight>
                <a:uFill>
                  <a:noFill/>
                </a:uFill>
                <a:hlinkClick r:id="rId4">
                  <a:extLst>
                    <a:ext uri="{A12FA001-AC4F-418D-AE19-62706E023703}">
                      <ahyp:hlinkClr xmlns:ahyp="http://schemas.microsoft.com/office/drawing/2018/hyperlinkcolor" val="tx"/>
                    </a:ext>
                  </a:extLst>
                </a:hlinkClick>
              </a:rPr>
              <a:t>Atom</a:t>
            </a:r>
            <a:r>
              <a:rPr lang="en-US" sz="1800" dirty="0" err="1">
                <a:solidFill>
                  <a:srgbClr val="333333"/>
                </a:solidFill>
                <a:highlight>
                  <a:srgbClr val="FFFFFF"/>
                </a:highlight>
              </a:rPr>
              <a:t>、</a:t>
            </a:r>
            <a:r>
              <a:rPr lang="en-US" sz="1800" dirty="0" err="1">
                <a:solidFill>
                  <a:srgbClr val="4183C4"/>
                </a:solidFill>
                <a:highlight>
                  <a:srgbClr val="FFFFFF"/>
                </a:highlight>
                <a:uFill>
                  <a:noFill/>
                </a:uFill>
                <a:hlinkClick r:id="rId5">
                  <a:extLst>
                    <a:ext uri="{A12FA001-AC4F-418D-AE19-62706E023703}">
                      <ahyp:hlinkClr xmlns:ahyp="http://schemas.microsoft.com/office/drawing/2018/hyperlinkcolor" val="tx"/>
                    </a:ext>
                  </a:extLst>
                </a:hlinkClick>
              </a:rPr>
              <a:t>Vim</a:t>
            </a:r>
            <a:r>
              <a:rPr lang="en-US" sz="1800" dirty="0" err="1">
                <a:solidFill>
                  <a:srgbClr val="333333"/>
                </a:solidFill>
                <a:highlight>
                  <a:srgbClr val="FFFFFF"/>
                </a:highlight>
              </a:rPr>
              <a:t>、</a:t>
            </a:r>
            <a:r>
              <a:rPr lang="en-US" sz="1800" dirty="0" err="1">
                <a:solidFill>
                  <a:srgbClr val="4183C4"/>
                </a:solidFill>
                <a:highlight>
                  <a:srgbClr val="FFFFFF"/>
                </a:highlight>
                <a:uFill>
                  <a:noFill/>
                </a:uFill>
                <a:hlinkClick r:id="rId6">
                  <a:extLst>
                    <a:ext uri="{A12FA001-AC4F-418D-AE19-62706E023703}">
                      <ahyp:hlinkClr xmlns:ahyp="http://schemas.microsoft.com/office/drawing/2018/hyperlinkcolor" val="tx"/>
                    </a:ext>
                  </a:extLst>
                </a:hlinkClick>
              </a:rPr>
              <a:t>Notepad</a:t>
            </a:r>
            <a:r>
              <a:rPr lang="en-US" sz="1800" dirty="0">
                <a:solidFill>
                  <a:srgbClr val="4183C4"/>
                </a:solidFill>
                <a:highlight>
                  <a:srgbClr val="FFFFFF"/>
                </a:highlight>
                <a:uFill>
                  <a:noFill/>
                </a:uFill>
                <a:hlinkClick r:id="rId6">
                  <a:extLst>
                    <a:ext uri="{A12FA001-AC4F-418D-AE19-62706E023703}">
                      <ahyp:hlinkClr xmlns:ahyp="http://schemas.microsoft.com/office/drawing/2018/hyperlinkcolor" val="tx"/>
                    </a:ext>
                  </a:extLst>
                </a:hlinkClick>
              </a:rPr>
              <a:t>++</a:t>
            </a:r>
            <a:r>
              <a:rPr lang="en-US" sz="1800" dirty="0">
                <a:solidFill>
                  <a:srgbClr val="333333"/>
                </a:solidFill>
                <a:highlight>
                  <a:srgbClr val="FFFFFF"/>
                </a:highlight>
              </a:rPr>
              <a:t> ……</a:t>
            </a:r>
            <a:r>
              <a:rPr lang="zh-TW" altLang="en-US" sz="1800" dirty="0">
                <a:solidFill>
                  <a:srgbClr val="333333"/>
                </a:solidFill>
                <a:highlight>
                  <a:srgbClr val="FFFFFF"/>
                </a:highlight>
              </a:rPr>
              <a:t>等</a:t>
            </a:r>
            <a:endParaRPr lang="en-US" altLang="zh-TW" sz="1800" dirty="0">
              <a:solidFill>
                <a:srgbClr val="333333"/>
              </a:solidFill>
              <a:highlight>
                <a:srgbClr val="FFFFFF"/>
              </a:highlight>
            </a:endParaRPr>
          </a:p>
          <a:p>
            <a:pPr marL="0" indent="0">
              <a:lnSpc>
                <a:spcPct val="150000"/>
              </a:lnSpc>
              <a:buFont typeface="Arial" panose="020B0604020202020204" pitchFamily="34" charset="0"/>
              <a:buNone/>
            </a:pPr>
            <a:r>
              <a:rPr lang="zh-TW" altLang="en-US" sz="1800" dirty="0">
                <a:solidFill>
                  <a:srgbClr val="333333"/>
                </a:solidFill>
                <a:highlight>
                  <a:srgbClr val="FFFFFF"/>
                </a:highlight>
              </a:rPr>
              <a:t>各位可以依據自己的喜好安裝一個自己適合的編輯環境。</a:t>
            </a:r>
            <a:endParaRPr lang="zh-TW" altLang="en-US" sz="3200" dirty="0"/>
          </a:p>
        </p:txBody>
      </p:sp>
      <p:pic>
        <p:nvPicPr>
          <p:cNvPr id="4" name="Google Shape;115;p18">
            <a:extLst>
              <a:ext uri="{FF2B5EF4-FFF2-40B4-BE49-F238E27FC236}">
                <a16:creationId xmlns:a16="http://schemas.microsoft.com/office/drawing/2014/main" id="{4617BF8E-8FF1-604E-8148-615036090EDF}"/>
              </a:ext>
            </a:extLst>
          </p:cNvPr>
          <p:cNvPicPr preferRelativeResize="0"/>
          <p:nvPr/>
        </p:nvPicPr>
        <p:blipFill>
          <a:blip r:embed="rId7">
            <a:alphaModFix/>
          </a:blip>
          <a:stretch>
            <a:fillRect/>
          </a:stretch>
        </p:blipFill>
        <p:spPr>
          <a:xfrm>
            <a:off x="864167" y="2938397"/>
            <a:ext cx="1174400" cy="1174400"/>
          </a:xfrm>
          <a:prstGeom prst="rect">
            <a:avLst/>
          </a:prstGeom>
          <a:noFill/>
          <a:ln>
            <a:noFill/>
          </a:ln>
        </p:spPr>
      </p:pic>
      <p:pic>
        <p:nvPicPr>
          <p:cNvPr id="5" name="Google Shape;116;p18">
            <a:extLst>
              <a:ext uri="{FF2B5EF4-FFF2-40B4-BE49-F238E27FC236}">
                <a16:creationId xmlns:a16="http://schemas.microsoft.com/office/drawing/2014/main" id="{993CAC03-5B73-B04A-A4A1-77D29BD64397}"/>
              </a:ext>
            </a:extLst>
          </p:cNvPr>
          <p:cNvPicPr preferRelativeResize="0"/>
          <p:nvPr/>
        </p:nvPicPr>
        <p:blipFill>
          <a:blip r:embed="rId8">
            <a:alphaModFix/>
          </a:blip>
          <a:stretch>
            <a:fillRect/>
          </a:stretch>
        </p:blipFill>
        <p:spPr>
          <a:xfrm>
            <a:off x="2928100" y="2938397"/>
            <a:ext cx="1174400" cy="1174400"/>
          </a:xfrm>
          <a:prstGeom prst="rect">
            <a:avLst/>
          </a:prstGeom>
          <a:noFill/>
          <a:ln>
            <a:noFill/>
          </a:ln>
        </p:spPr>
      </p:pic>
      <p:pic>
        <p:nvPicPr>
          <p:cNvPr id="6" name="Google Shape;117;p18">
            <a:extLst>
              <a:ext uri="{FF2B5EF4-FFF2-40B4-BE49-F238E27FC236}">
                <a16:creationId xmlns:a16="http://schemas.microsoft.com/office/drawing/2014/main" id="{FDE91DFF-2964-B142-A06D-96404E47CC75}"/>
              </a:ext>
            </a:extLst>
          </p:cNvPr>
          <p:cNvPicPr preferRelativeResize="0"/>
          <p:nvPr/>
        </p:nvPicPr>
        <p:blipFill>
          <a:blip r:embed="rId9">
            <a:alphaModFix/>
          </a:blip>
          <a:stretch>
            <a:fillRect/>
          </a:stretch>
        </p:blipFill>
        <p:spPr>
          <a:xfrm>
            <a:off x="4992039" y="2772248"/>
            <a:ext cx="1645536" cy="1506699"/>
          </a:xfrm>
          <a:prstGeom prst="rect">
            <a:avLst/>
          </a:prstGeom>
          <a:noFill/>
          <a:ln>
            <a:noFill/>
          </a:ln>
        </p:spPr>
      </p:pic>
      <p:pic>
        <p:nvPicPr>
          <p:cNvPr id="7" name="Google Shape;118;p18">
            <a:extLst>
              <a:ext uri="{FF2B5EF4-FFF2-40B4-BE49-F238E27FC236}">
                <a16:creationId xmlns:a16="http://schemas.microsoft.com/office/drawing/2014/main" id="{369387E2-623E-904B-89A0-61AFE8D0FB2B}"/>
              </a:ext>
            </a:extLst>
          </p:cNvPr>
          <p:cNvPicPr preferRelativeResize="0"/>
          <p:nvPr/>
        </p:nvPicPr>
        <p:blipFill>
          <a:blip r:embed="rId10">
            <a:alphaModFix/>
          </a:blip>
          <a:stretch>
            <a:fillRect/>
          </a:stretch>
        </p:blipFill>
        <p:spPr>
          <a:xfrm>
            <a:off x="7383067" y="2772264"/>
            <a:ext cx="1645533" cy="1654440"/>
          </a:xfrm>
          <a:prstGeom prst="rect">
            <a:avLst/>
          </a:prstGeom>
          <a:noFill/>
          <a:ln>
            <a:noFill/>
          </a:ln>
        </p:spPr>
      </p:pic>
      <p:pic>
        <p:nvPicPr>
          <p:cNvPr id="8" name="Google Shape;119;p18">
            <a:extLst>
              <a:ext uri="{FF2B5EF4-FFF2-40B4-BE49-F238E27FC236}">
                <a16:creationId xmlns:a16="http://schemas.microsoft.com/office/drawing/2014/main" id="{2DD84618-300B-544D-8B3C-3FC9D526ADC2}"/>
              </a:ext>
            </a:extLst>
          </p:cNvPr>
          <p:cNvPicPr preferRelativeResize="0"/>
          <p:nvPr/>
        </p:nvPicPr>
        <p:blipFill>
          <a:blip r:embed="rId11">
            <a:alphaModFix/>
          </a:blip>
          <a:stretch>
            <a:fillRect/>
          </a:stretch>
        </p:blipFill>
        <p:spPr>
          <a:xfrm>
            <a:off x="9591033" y="2665198"/>
            <a:ext cx="2160200" cy="1868567"/>
          </a:xfrm>
          <a:prstGeom prst="rect">
            <a:avLst/>
          </a:prstGeom>
          <a:noFill/>
          <a:ln>
            <a:noFill/>
          </a:ln>
        </p:spPr>
      </p:pic>
    </p:spTree>
    <p:extLst>
      <p:ext uri="{BB962C8B-B14F-4D97-AF65-F5344CB8AC3E}">
        <p14:creationId xmlns:p14="http://schemas.microsoft.com/office/powerpoint/2010/main" val="380115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DF6D84-4543-B445-9D1E-EF69E38A549C}"/>
              </a:ext>
            </a:extLst>
          </p:cNvPr>
          <p:cNvSpPr>
            <a:spLocks noGrp="1"/>
          </p:cNvSpPr>
          <p:nvPr>
            <p:ph type="body" sz="quarter" idx="10"/>
          </p:nvPr>
        </p:nvSpPr>
        <p:spPr/>
        <p:txBody>
          <a:bodyPr/>
          <a:lstStyle/>
          <a:p>
            <a:r>
              <a:rPr lang="en-US" dirty="0" err="1"/>
              <a:t>那做資料分析以及機器學習需要準備什麼</a:t>
            </a:r>
            <a:r>
              <a:rPr lang="en-US" dirty="0"/>
              <a:t>？</a:t>
            </a:r>
            <a:endParaRPr lang="en-TW" dirty="0"/>
          </a:p>
        </p:txBody>
      </p:sp>
      <p:sp>
        <p:nvSpPr>
          <p:cNvPr id="3" name="Google Shape;124;p19">
            <a:extLst>
              <a:ext uri="{FF2B5EF4-FFF2-40B4-BE49-F238E27FC236}">
                <a16:creationId xmlns:a16="http://schemas.microsoft.com/office/drawing/2014/main" id="{42F31575-773C-B746-BEA3-C612B79E2436}"/>
              </a:ext>
            </a:extLst>
          </p:cNvPr>
          <p:cNvSpPr txBox="1">
            <a:spLocks/>
          </p:cNvSpPr>
          <p:nvPr/>
        </p:nvSpPr>
        <p:spPr>
          <a:xfrm>
            <a:off x="415600" y="1372300"/>
            <a:ext cx="11360800" cy="4555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400" dirty="0">
                <a:solidFill>
                  <a:schemeClr val="tx1">
                    <a:lumMod val="75000"/>
                    <a:lumOff val="25000"/>
                  </a:schemeClr>
                </a:solidFill>
              </a:rPr>
              <a:t>你可以在你的電腦中安裝 </a:t>
            </a:r>
            <a:r>
              <a:rPr lang="en-US" sz="2400" dirty="0" err="1">
                <a:solidFill>
                  <a:schemeClr val="tx1">
                    <a:lumMod val="75000"/>
                    <a:lumOff val="25000"/>
                  </a:schemeClr>
                </a:solidFill>
              </a:rPr>
              <a:t>Anconda</a:t>
            </a:r>
            <a:r>
              <a:rPr lang="en-US" sz="2400" dirty="0">
                <a:solidFill>
                  <a:schemeClr val="tx1">
                    <a:lumMod val="75000"/>
                    <a:lumOff val="25000"/>
                  </a:schemeClr>
                </a:solidFill>
              </a:rPr>
              <a:t> ！</a:t>
            </a:r>
          </a:p>
        </p:txBody>
      </p:sp>
      <p:pic>
        <p:nvPicPr>
          <p:cNvPr id="4" name="Google Shape;126;p19">
            <a:extLst>
              <a:ext uri="{FF2B5EF4-FFF2-40B4-BE49-F238E27FC236}">
                <a16:creationId xmlns:a16="http://schemas.microsoft.com/office/drawing/2014/main" id="{D11491D8-5CDE-D544-9034-57711725EBF2}"/>
              </a:ext>
            </a:extLst>
          </p:cNvPr>
          <p:cNvPicPr preferRelativeResize="0"/>
          <p:nvPr/>
        </p:nvPicPr>
        <p:blipFill>
          <a:blip r:embed="rId2">
            <a:alphaModFix/>
          </a:blip>
          <a:stretch>
            <a:fillRect/>
          </a:stretch>
        </p:blipFill>
        <p:spPr>
          <a:xfrm>
            <a:off x="6030833" y="2159034"/>
            <a:ext cx="5336368" cy="2539935"/>
          </a:xfrm>
          <a:prstGeom prst="rect">
            <a:avLst/>
          </a:prstGeom>
          <a:noFill/>
          <a:ln>
            <a:noFill/>
          </a:ln>
        </p:spPr>
      </p:pic>
      <p:sp>
        <p:nvSpPr>
          <p:cNvPr id="5" name="Google Shape;127;p19">
            <a:extLst>
              <a:ext uri="{FF2B5EF4-FFF2-40B4-BE49-F238E27FC236}">
                <a16:creationId xmlns:a16="http://schemas.microsoft.com/office/drawing/2014/main" id="{BC6AABB2-FCE5-5643-888E-3467BBCFF87E}"/>
              </a:ext>
            </a:extLst>
          </p:cNvPr>
          <p:cNvSpPr txBox="1"/>
          <p:nvPr/>
        </p:nvSpPr>
        <p:spPr>
          <a:xfrm>
            <a:off x="720167" y="3855567"/>
            <a:ext cx="4520400" cy="664800"/>
          </a:xfrm>
          <a:prstGeom prst="rect">
            <a:avLst/>
          </a:prstGeom>
          <a:noFill/>
          <a:ln>
            <a:noFill/>
          </a:ln>
        </p:spPr>
        <p:txBody>
          <a:bodyPr spcFirstLastPara="1" wrap="square" lIns="121900" tIns="121900" rIns="121900" bIns="121900" anchor="t" anchorCtr="0">
            <a:noAutofit/>
          </a:bodyPr>
          <a:lstStyle/>
          <a:p>
            <a:pPr>
              <a:lnSpc>
                <a:spcPct val="120000"/>
              </a:lnSpc>
            </a:pPr>
            <a:r>
              <a:rPr lang="en-US" sz="2000" u="sng">
                <a:solidFill>
                  <a:schemeClr val="hlink"/>
                </a:solidFill>
                <a:highlight>
                  <a:srgbClr val="FFFFFF"/>
                </a:highlight>
                <a:latin typeface="Georgia"/>
                <a:ea typeface="Georgia"/>
                <a:cs typeface="Georgia"/>
                <a:sym typeface="Georgia"/>
                <a:hlinkClick r:id="rId3"/>
              </a:rPr>
              <a:t>Suit up! 自己動手建置AI環境</a:t>
            </a:r>
            <a:endParaRPr sz="2000">
              <a:solidFill>
                <a:schemeClr val="dk1"/>
              </a:solidFill>
              <a:highlight>
                <a:srgbClr val="FFFFFF"/>
              </a:highlight>
              <a:latin typeface="Georgia"/>
              <a:ea typeface="Georgia"/>
              <a:cs typeface="Georgia"/>
              <a:sym typeface="Georgia"/>
            </a:endParaRPr>
          </a:p>
        </p:txBody>
      </p:sp>
      <p:sp>
        <p:nvSpPr>
          <p:cNvPr id="6" name="Google Shape;128;p19">
            <a:extLst>
              <a:ext uri="{FF2B5EF4-FFF2-40B4-BE49-F238E27FC236}">
                <a16:creationId xmlns:a16="http://schemas.microsoft.com/office/drawing/2014/main" id="{225D8CAE-22E1-2446-86EA-28CABD2D9FCC}"/>
              </a:ext>
            </a:extLst>
          </p:cNvPr>
          <p:cNvSpPr txBox="1"/>
          <p:nvPr/>
        </p:nvSpPr>
        <p:spPr>
          <a:xfrm>
            <a:off x="720167" y="4520367"/>
            <a:ext cx="4520400" cy="664800"/>
          </a:xfrm>
          <a:prstGeom prst="rect">
            <a:avLst/>
          </a:prstGeom>
          <a:noFill/>
          <a:ln>
            <a:noFill/>
          </a:ln>
        </p:spPr>
        <p:txBody>
          <a:bodyPr spcFirstLastPara="1" wrap="square" lIns="121900" tIns="121900" rIns="121900" bIns="121900" anchor="t" anchorCtr="0">
            <a:noAutofit/>
          </a:bodyPr>
          <a:lstStyle/>
          <a:p>
            <a:pPr>
              <a:lnSpc>
                <a:spcPct val="120000"/>
              </a:lnSpc>
            </a:pPr>
            <a:r>
              <a:rPr lang="en-US" sz="2000" u="sng">
                <a:solidFill>
                  <a:schemeClr val="hlink"/>
                </a:solidFill>
                <a:highlight>
                  <a:srgbClr val="FFFFFF"/>
                </a:highlight>
                <a:latin typeface="Georgia"/>
                <a:ea typeface="Georgia"/>
                <a:cs typeface="Georgia"/>
                <a:sym typeface="Georgia"/>
                <a:hlinkClick r:id="rId4"/>
              </a:rPr>
              <a:t>Anaconda 介紹及安裝</a:t>
            </a:r>
            <a:endParaRPr sz="2000">
              <a:solidFill>
                <a:schemeClr val="dk1"/>
              </a:solidFill>
              <a:highlight>
                <a:srgbClr val="FFFFFF"/>
              </a:highlight>
              <a:latin typeface="Georgia"/>
              <a:ea typeface="Georgia"/>
              <a:cs typeface="Georgia"/>
              <a:sym typeface="Georgia"/>
            </a:endParaRPr>
          </a:p>
          <a:p>
            <a:pPr>
              <a:lnSpc>
                <a:spcPct val="120000"/>
              </a:lnSpc>
            </a:pPr>
            <a:endParaRPr sz="2000">
              <a:solidFill>
                <a:schemeClr val="dk1"/>
              </a:solidFill>
              <a:highlight>
                <a:srgbClr val="FFFFFF"/>
              </a:highlight>
              <a:latin typeface="Georgia"/>
              <a:ea typeface="Georgia"/>
              <a:cs typeface="Georgia"/>
              <a:sym typeface="Georgia"/>
            </a:endParaRPr>
          </a:p>
        </p:txBody>
      </p:sp>
      <p:sp>
        <p:nvSpPr>
          <p:cNvPr id="7" name="Google Shape;129;p19">
            <a:extLst>
              <a:ext uri="{FF2B5EF4-FFF2-40B4-BE49-F238E27FC236}">
                <a16:creationId xmlns:a16="http://schemas.microsoft.com/office/drawing/2014/main" id="{5BBC9BB4-BF72-5346-9E72-83A4D7C5A5E3}"/>
              </a:ext>
            </a:extLst>
          </p:cNvPr>
          <p:cNvSpPr txBox="1"/>
          <p:nvPr/>
        </p:nvSpPr>
        <p:spPr>
          <a:xfrm>
            <a:off x="415600" y="3094833"/>
            <a:ext cx="2577600" cy="893600"/>
          </a:xfrm>
          <a:prstGeom prst="rect">
            <a:avLst/>
          </a:prstGeom>
          <a:noFill/>
          <a:ln>
            <a:noFill/>
          </a:ln>
        </p:spPr>
        <p:txBody>
          <a:bodyPr spcFirstLastPara="1" wrap="square" lIns="121900" tIns="121900" rIns="121900" bIns="121900" anchor="t" anchorCtr="0">
            <a:noAutofit/>
          </a:bodyPr>
          <a:lstStyle/>
          <a:p>
            <a:pPr>
              <a:lnSpc>
                <a:spcPct val="115000"/>
              </a:lnSpc>
            </a:pPr>
            <a:r>
              <a:rPr lang="en-US" sz="2000" dirty="0" err="1">
                <a:solidFill>
                  <a:schemeClr val="tx1">
                    <a:lumMod val="75000"/>
                    <a:lumOff val="25000"/>
                  </a:schemeClr>
                </a:solidFill>
              </a:rPr>
              <a:t>好文分享</a:t>
            </a:r>
            <a:r>
              <a:rPr lang="en-US" sz="2000" dirty="0">
                <a:solidFill>
                  <a:schemeClr val="tx1">
                    <a:lumMod val="75000"/>
                    <a:lumOff val="25000"/>
                  </a:schemeClr>
                </a:solidFill>
              </a:rPr>
              <a:t>：</a:t>
            </a:r>
            <a:endParaRPr sz="2400" dirty="0">
              <a:solidFill>
                <a:schemeClr val="tx1">
                  <a:lumMod val="75000"/>
                  <a:lumOff val="25000"/>
                </a:schemeClr>
              </a:solidFill>
            </a:endParaRPr>
          </a:p>
        </p:txBody>
      </p:sp>
    </p:spTree>
    <p:extLst>
      <p:ext uri="{BB962C8B-B14F-4D97-AF65-F5344CB8AC3E}">
        <p14:creationId xmlns:p14="http://schemas.microsoft.com/office/powerpoint/2010/main" val="259779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
            <a:extLst>
              <a:ext uri="{FF2B5EF4-FFF2-40B4-BE49-F238E27FC236}">
                <a16:creationId xmlns:a16="http://schemas.microsoft.com/office/drawing/2014/main" id="{7A044D8C-7AA5-4143-BF85-DEFF46163BE1}"/>
              </a:ext>
            </a:extLst>
          </p:cNvPr>
          <p:cNvSpPr/>
          <p:nvPr/>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4">
            <a:extLst>
              <a:ext uri="{FF2B5EF4-FFF2-40B4-BE49-F238E27FC236}">
                <a16:creationId xmlns:a16="http://schemas.microsoft.com/office/drawing/2014/main" id="{B70B92AF-8FD0-7449-B246-C6B49D385D85}"/>
              </a:ext>
            </a:extLst>
          </p:cNvPr>
          <p:cNvSpPr/>
          <p:nvPr/>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5">
            <a:extLst>
              <a:ext uri="{FF2B5EF4-FFF2-40B4-BE49-F238E27FC236}">
                <a16:creationId xmlns:a16="http://schemas.microsoft.com/office/drawing/2014/main" id="{E6379D85-40DC-5548-895C-218AF36B4013}"/>
              </a:ext>
            </a:extLst>
          </p:cNvPr>
          <p:cNvSpPr/>
          <p:nvPr/>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1">
            <a:extLst>
              <a:ext uri="{FF2B5EF4-FFF2-40B4-BE49-F238E27FC236}">
                <a16:creationId xmlns:a16="http://schemas.microsoft.com/office/drawing/2014/main" id="{74C00678-9FA6-2E4E-9350-CB72F989098C}"/>
              </a:ext>
            </a:extLst>
          </p:cNvPr>
          <p:cNvSpPr txBox="1">
            <a:spLocks/>
          </p:cNvSpPr>
          <p:nvPr/>
        </p:nvSpPr>
        <p:spPr>
          <a:xfrm>
            <a:off x="3793065" y="1528679"/>
            <a:ext cx="6587181" cy="1550168"/>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4800" dirty="0">
                <a:solidFill>
                  <a:schemeClr val="accent3">
                    <a:lumMod val="25000"/>
                  </a:schemeClr>
                </a:solidFill>
              </a:rPr>
              <a:t>我只能在本機上開發嗎</a:t>
            </a:r>
            <a:r>
              <a:rPr lang="en-US" altLang="zh-TW" sz="4800" dirty="0">
                <a:solidFill>
                  <a:schemeClr val="accent3">
                    <a:lumMod val="25000"/>
                  </a:schemeClr>
                </a:solidFill>
              </a:rPr>
              <a:t>?</a:t>
            </a:r>
            <a:endParaRPr lang="zh-TW" altLang="en-US" sz="4800" dirty="0">
              <a:solidFill>
                <a:schemeClr val="accent3">
                  <a:lumMod val="25000"/>
                </a:schemeClr>
              </a:solidFill>
            </a:endParaRPr>
          </a:p>
          <a:p>
            <a:endParaRPr lang="zh-TW" altLang="en-US" sz="4800" dirty="0">
              <a:solidFill>
                <a:schemeClr val="accent3">
                  <a:lumMod val="25000"/>
                </a:schemeClr>
              </a:solidFill>
            </a:endParaRPr>
          </a:p>
        </p:txBody>
      </p:sp>
      <p:sp>
        <p:nvSpPr>
          <p:cNvPr id="6" name="文本占位符 11">
            <a:extLst>
              <a:ext uri="{FF2B5EF4-FFF2-40B4-BE49-F238E27FC236}">
                <a16:creationId xmlns:a16="http://schemas.microsoft.com/office/drawing/2014/main" id="{F4C60C0B-91C4-D04F-9692-4C2E951A6FC6}"/>
              </a:ext>
            </a:extLst>
          </p:cNvPr>
          <p:cNvSpPr txBox="1">
            <a:spLocks/>
          </p:cNvSpPr>
          <p:nvPr/>
        </p:nvSpPr>
        <p:spPr>
          <a:xfrm>
            <a:off x="3793065" y="2287099"/>
            <a:ext cx="7183521" cy="7571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4800" dirty="0">
                <a:solidFill>
                  <a:schemeClr val="accent3">
                    <a:lumMod val="25000"/>
                  </a:schemeClr>
                </a:solidFill>
              </a:rPr>
              <a:t>有雲端開發平台嗎？</a:t>
            </a:r>
            <a:r>
              <a:rPr lang="en-US" altLang="zh-TW" sz="4800" dirty="0">
                <a:solidFill>
                  <a:schemeClr val="accent3">
                    <a:lumMod val="25000"/>
                  </a:schemeClr>
                </a:solidFill>
              </a:rPr>
              <a:t>?</a:t>
            </a:r>
            <a:endParaRPr lang="zh-TW" altLang="en-US" sz="4800" dirty="0">
              <a:solidFill>
                <a:schemeClr val="accent3">
                  <a:lumMod val="25000"/>
                </a:schemeClr>
              </a:solidFill>
            </a:endParaRPr>
          </a:p>
        </p:txBody>
      </p:sp>
      <p:pic>
        <p:nvPicPr>
          <p:cNvPr id="8" name="Google Shape;136;p20">
            <a:extLst>
              <a:ext uri="{FF2B5EF4-FFF2-40B4-BE49-F238E27FC236}">
                <a16:creationId xmlns:a16="http://schemas.microsoft.com/office/drawing/2014/main" id="{7DAB413F-C831-DC40-B795-30546D478A59}"/>
              </a:ext>
            </a:extLst>
          </p:cNvPr>
          <p:cNvPicPr preferRelativeResize="0"/>
          <p:nvPr/>
        </p:nvPicPr>
        <p:blipFill>
          <a:blip r:embed="rId2">
            <a:alphaModFix/>
          </a:blip>
          <a:stretch>
            <a:fillRect/>
          </a:stretch>
        </p:blipFill>
        <p:spPr>
          <a:xfrm>
            <a:off x="3846687" y="4287538"/>
            <a:ext cx="4167167" cy="2083565"/>
          </a:xfrm>
          <a:prstGeom prst="rect">
            <a:avLst/>
          </a:prstGeom>
          <a:noFill/>
          <a:ln>
            <a:noFill/>
          </a:ln>
        </p:spPr>
      </p:pic>
    </p:spTree>
    <p:extLst>
      <p:ext uri="{BB962C8B-B14F-4D97-AF65-F5344CB8AC3E}">
        <p14:creationId xmlns:p14="http://schemas.microsoft.com/office/powerpoint/2010/main" val="428133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FED3BB-A729-E14D-BEF1-4F20810CD77A}"/>
              </a:ext>
            </a:extLst>
          </p:cNvPr>
          <p:cNvSpPr>
            <a:spLocks noGrp="1"/>
          </p:cNvSpPr>
          <p:nvPr>
            <p:ph type="body" sz="quarter" idx="10"/>
          </p:nvPr>
        </p:nvSpPr>
        <p:spPr/>
        <p:txBody>
          <a:bodyPr/>
          <a:lstStyle/>
          <a:p>
            <a:r>
              <a:rPr lang="en-US" dirty="0" err="1"/>
              <a:t>線上免費</a:t>
            </a:r>
            <a:r>
              <a:rPr lang="en-US" dirty="0"/>
              <a:t> </a:t>
            </a:r>
            <a:r>
              <a:rPr lang="en-US" dirty="0" err="1"/>
              <a:t>Jupyter</a:t>
            </a:r>
            <a:r>
              <a:rPr lang="en-US" dirty="0"/>
              <a:t> Notebook </a:t>
            </a:r>
            <a:r>
              <a:rPr lang="en-US" dirty="0" err="1"/>
              <a:t>資源一覽</a:t>
            </a:r>
            <a:endParaRPr lang="en-TW" dirty="0"/>
          </a:p>
        </p:txBody>
      </p:sp>
      <p:sp>
        <p:nvSpPr>
          <p:cNvPr id="3" name="Google Shape;141;p21">
            <a:extLst>
              <a:ext uri="{FF2B5EF4-FFF2-40B4-BE49-F238E27FC236}">
                <a16:creationId xmlns:a16="http://schemas.microsoft.com/office/drawing/2014/main" id="{941A09E5-8F13-5142-A571-95270C879FCD}"/>
              </a:ext>
            </a:extLst>
          </p:cNvPr>
          <p:cNvSpPr txBox="1">
            <a:spLocks/>
          </p:cNvSpPr>
          <p:nvPr/>
        </p:nvSpPr>
        <p:spPr>
          <a:xfrm>
            <a:off x="415600" y="1140652"/>
            <a:ext cx="11360800" cy="4555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9042" indent="-440256">
              <a:lnSpc>
                <a:spcPct val="158000"/>
              </a:lnSpc>
              <a:spcBef>
                <a:spcPts val="4267"/>
              </a:spcBef>
              <a:buClr>
                <a:schemeClr val="dk1"/>
              </a:buClr>
              <a:buSzPts val="1600"/>
              <a:buFont typeface="Georgia"/>
              <a:buChar char="●"/>
            </a:pPr>
            <a:r>
              <a:rPr lang="en-US" sz="2133" dirty="0">
                <a:solidFill>
                  <a:schemeClr val="dk1"/>
                </a:solidFill>
                <a:highlight>
                  <a:srgbClr val="FFFFFF"/>
                </a:highlight>
                <a:latin typeface="Georgia"/>
                <a:ea typeface="Georgia"/>
                <a:cs typeface="Georgia"/>
                <a:sym typeface="Georgia"/>
              </a:rPr>
              <a:t>Google </a:t>
            </a:r>
            <a:r>
              <a:rPr lang="en-US" sz="2133" dirty="0" err="1">
                <a:solidFill>
                  <a:schemeClr val="dk1"/>
                </a:solidFill>
                <a:highlight>
                  <a:srgbClr val="FFFFFF"/>
                </a:highlight>
                <a:latin typeface="Georgia"/>
                <a:ea typeface="Georgia"/>
                <a:cs typeface="Georgia"/>
                <a:sym typeface="Georgia"/>
              </a:rPr>
              <a:t>Colaboratory</a:t>
            </a:r>
            <a:endParaRPr lang="en-US" sz="2133" dirty="0">
              <a:solidFill>
                <a:schemeClr val="dk1"/>
              </a:solidFill>
              <a:highlight>
                <a:srgbClr val="FFFFFF"/>
              </a:highlight>
              <a:latin typeface="Georgia"/>
              <a:ea typeface="Georgia"/>
              <a:cs typeface="Georgia"/>
              <a:sym typeface="Georgia"/>
            </a:endParaRPr>
          </a:p>
          <a:p>
            <a:pPr marL="999042" indent="-440256">
              <a:lnSpc>
                <a:spcPct val="158000"/>
              </a:lnSpc>
              <a:buClr>
                <a:schemeClr val="dk1"/>
              </a:buClr>
              <a:buSzPts val="1600"/>
              <a:buFont typeface="Georgia"/>
              <a:buChar char="●"/>
            </a:pPr>
            <a:r>
              <a:rPr lang="en-US" sz="2133" dirty="0">
                <a:solidFill>
                  <a:schemeClr val="dk1"/>
                </a:solidFill>
                <a:highlight>
                  <a:srgbClr val="FFFFFF"/>
                </a:highlight>
                <a:latin typeface="Georgia"/>
                <a:ea typeface="Georgia"/>
                <a:cs typeface="Georgia"/>
                <a:sym typeface="Georgia"/>
              </a:rPr>
              <a:t>Microsoft Azure</a:t>
            </a:r>
          </a:p>
          <a:p>
            <a:pPr marL="999042" indent="-440256">
              <a:lnSpc>
                <a:spcPct val="158000"/>
              </a:lnSpc>
              <a:buClr>
                <a:schemeClr val="dk1"/>
              </a:buClr>
              <a:buSzPts val="1600"/>
              <a:buFont typeface="Georgia"/>
              <a:buChar char="●"/>
            </a:pPr>
            <a:r>
              <a:rPr lang="en-US" sz="2133" dirty="0">
                <a:solidFill>
                  <a:schemeClr val="dk1"/>
                </a:solidFill>
                <a:highlight>
                  <a:srgbClr val="FFFFFF"/>
                </a:highlight>
                <a:latin typeface="Georgia"/>
                <a:ea typeface="Georgia"/>
                <a:cs typeface="Georgia"/>
                <a:sym typeface="Georgia"/>
              </a:rPr>
              <a:t>Kaggle</a:t>
            </a:r>
          </a:p>
          <a:p>
            <a:pPr marL="999042" indent="-440256">
              <a:lnSpc>
                <a:spcPct val="158000"/>
              </a:lnSpc>
              <a:buClr>
                <a:schemeClr val="dk1"/>
              </a:buClr>
              <a:buSzPts val="1600"/>
              <a:buFont typeface="Georgia"/>
              <a:buChar char="●"/>
            </a:pPr>
            <a:r>
              <a:rPr lang="en-US" sz="2133" dirty="0" err="1">
                <a:solidFill>
                  <a:schemeClr val="dk1"/>
                </a:solidFill>
                <a:highlight>
                  <a:srgbClr val="FFFFFF"/>
                </a:highlight>
                <a:latin typeface="Georgia"/>
                <a:ea typeface="Georgia"/>
                <a:cs typeface="Georgia"/>
                <a:sym typeface="Georgia"/>
              </a:rPr>
              <a:t>mybinder</a:t>
            </a:r>
            <a:r>
              <a:rPr lang="en-US" sz="2133" dirty="0">
                <a:solidFill>
                  <a:schemeClr val="dk1"/>
                </a:solidFill>
                <a:highlight>
                  <a:srgbClr val="FFFFFF"/>
                </a:highlight>
                <a:latin typeface="Georgia"/>
                <a:ea typeface="Georgia"/>
                <a:cs typeface="Georgia"/>
                <a:sym typeface="Georgia"/>
              </a:rPr>
              <a:t> (</a:t>
            </a:r>
            <a:r>
              <a:rPr lang="zh-TW" altLang="en-US" sz="2133" dirty="0">
                <a:solidFill>
                  <a:schemeClr val="dk1"/>
                </a:solidFill>
                <a:highlight>
                  <a:srgbClr val="FFFFFF"/>
                </a:highlight>
                <a:latin typeface="Georgia"/>
                <a:ea typeface="Georgia"/>
                <a:cs typeface="Georgia"/>
                <a:sym typeface="Georgia"/>
              </a:rPr>
              <a:t>與</a:t>
            </a:r>
            <a:r>
              <a:rPr lang="en-US" sz="2133" dirty="0">
                <a:solidFill>
                  <a:schemeClr val="dk1"/>
                </a:solidFill>
                <a:highlight>
                  <a:srgbClr val="FFFFFF"/>
                </a:highlight>
                <a:latin typeface="Georgia"/>
                <a:ea typeface="Georgia"/>
                <a:cs typeface="Georgia"/>
                <a:sym typeface="Georgia"/>
              </a:rPr>
              <a:t>GitHub</a:t>
            </a:r>
            <a:r>
              <a:rPr lang="zh-TW" altLang="en-US" sz="2133" dirty="0">
                <a:solidFill>
                  <a:schemeClr val="dk1"/>
                </a:solidFill>
                <a:highlight>
                  <a:srgbClr val="FFFFFF"/>
                </a:highlight>
                <a:latin typeface="Georgia"/>
                <a:ea typeface="Georgia"/>
                <a:cs typeface="Georgia"/>
                <a:sym typeface="Georgia"/>
              </a:rPr>
              <a:t>專案連動</a:t>
            </a:r>
            <a:r>
              <a:rPr lang="en-US" altLang="zh-TW" sz="2133" dirty="0">
                <a:solidFill>
                  <a:schemeClr val="dk1"/>
                </a:solidFill>
                <a:highlight>
                  <a:srgbClr val="FFFFFF"/>
                </a:highlight>
                <a:latin typeface="Georgia"/>
                <a:ea typeface="Georgia"/>
                <a:cs typeface="Georgia"/>
                <a:sym typeface="Georgia"/>
              </a:rPr>
              <a:t>)</a:t>
            </a:r>
            <a:endParaRPr lang="zh-TW" altLang="en-US" sz="2133" dirty="0">
              <a:solidFill>
                <a:schemeClr val="dk1"/>
              </a:solidFill>
              <a:highlight>
                <a:srgbClr val="FFFFFF"/>
              </a:highlight>
              <a:latin typeface="Georgia"/>
              <a:ea typeface="Georgia"/>
              <a:cs typeface="Georgia"/>
              <a:sym typeface="Georgia"/>
            </a:endParaRPr>
          </a:p>
          <a:p>
            <a:pPr marL="0" indent="0">
              <a:buFont typeface="Arial" panose="020B0604020202020204" pitchFamily="34" charset="0"/>
              <a:buNone/>
            </a:pPr>
            <a:endParaRPr lang="zh-TW" altLang="en-US" dirty="0"/>
          </a:p>
        </p:txBody>
      </p:sp>
      <p:pic>
        <p:nvPicPr>
          <p:cNvPr id="4" name="Google Shape;143;p21">
            <a:extLst>
              <a:ext uri="{FF2B5EF4-FFF2-40B4-BE49-F238E27FC236}">
                <a16:creationId xmlns:a16="http://schemas.microsoft.com/office/drawing/2014/main" id="{9C6E368B-2A61-384C-898E-D0B887DB555D}"/>
              </a:ext>
            </a:extLst>
          </p:cNvPr>
          <p:cNvPicPr preferRelativeResize="0"/>
          <p:nvPr/>
        </p:nvPicPr>
        <p:blipFill>
          <a:blip r:embed="rId2">
            <a:alphaModFix/>
          </a:blip>
          <a:stretch>
            <a:fillRect/>
          </a:stretch>
        </p:blipFill>
        <p:spPr>
          <a:xfrm>
            <a:off x="7146001" y="2703765"/>
            <a:ext cx="2769833" cy="1113467"/>
          </a:xfrm>
          <a:prstGeom prst="rect">
            <a:avLst/>
          </a:prstGeom>
          <a:noFill/>
          <a:ln>
            <a:noFill/>
          </a:ln>
        </p:spPr>
      </p:pic>
    </p:spTree>
    <p:extLst>
      <p:ext uri="{BB962C8B-B14F-4D97-AF65-F5344CB8AC3E}">
        <p14:creationId xmlns:p14="http://schemas.microsoft.com/office/powerpoint/2010/main" val="403864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1A7A72-50D9-A345-8494-649E1E0F67CE}"/>
              </a:ext>
            </a:extLst>
          </p:cNvPr>
          <p:cNvSpPr>
            <a:spLocks noGrp="1"/>
          </p:cNvSpPr>
          <p:nvPr>
            <p:ph type="body" sz="quarter" idx="10"/>
          </p:nvPr>
        </p:nvSpPr>
        <p:spPr/>
        <p:txBody>
          <a:bodyPr/>
          <a:lstStyle/>
          <a:p>
            <a:r>
              <a:rPr lang="en-US" dirty="0"/>
              <a:t>Kaggle</a:t>
            </a:r>
            <a:endParaRPr lang="en-TW" dirty="0"/>
          </a:p>
        </p:txBody>
      </p:sp>
      <p:sp>
        <p:nvSpPr>
          <p:cNvPr id="5" name="Google Shape;148;p22">
            <a:extLst>
              <a:ext uri="{FF2B5EF4-FFF2-40B4-BE49-F238E27FC236}">
                <a16:creationId xmlns:a16="http://schemas.microsoft.com/office/drawing/2014/main" id="{06DC9CF2-0CD1-524E-8645-6EE97090D51F}"/>
              </a:ext>
            </a:extLst>
          </p:cNvPr>
          <p:cNvSpPr txBox="1">
            <a:spLocks/>
          </p:cNvSpPr>
          <p:nvPr/>
        </p:nvSpPr>
        <p:spPr>
          <a:xfrm>
            <a:off x="415600" y="1055308"/>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a:ln>
                  <a:noFill/>
                </a:ln>
                <a:solidFill>
                  <a:srgbClr val="595959"/>
                </a:solidFill>
                <a:effectLst/>
                <a:uLnTx/>
                <a:uFillTx/>
                <a:latin typeface="Arial"/>
                <a:cs typeface="Arial"/>
                <a:sym typeface="Arial"/>
              </a:rPr>
              <a:t>Kaggle </a:t>
            </a:r>
            <a:r>
              <a:rPr kumimoji="0" lang="zh-TW" altLang="en-US" sz="1800" b="0" i="0" u="none" strike="noStrike" kern="0" cap="none" spc="0" normalizeH="0" baseline="0" noProof="0">
                <a:ln>
                  <a:noFill/>
                </a:ln>
                <a:solidFill>
                  <a:srgbClr val="595959"/>
                </a:solidFill>
                <a:effectLst/>
                <a:uLnTx/>
                <a:uFillTx/>
                <a:latin typeface="Arial"/>
                <a:cs typeface="Arial"/>
                <a:sym typeface="Arial"/>
              </a:rPr>
              <a:t>是一個數據建模和數據分析競賽平台，你可以不定時在上面看到許多競賽，也可以看到許多公司將他們未解決的資料集公開分享給各位讓大家一起來解決。</a:t>
            </a:r>
            <a:endParaRPr kumimoji="0" lang="zh-TW" alt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Google Shape;150;p22">
            <a:extLst>
              <a:ext uri="{FF2B5EF4-FFF2-40B4-BE49-F238E27FC236}">
                <a16:creationId xmlns:a16="http://schemas.microsoft.com/office/drawing/2014/main" id="{4FE97FB5-5C52-D843-AC58-B6988810D072}"/>
              </a:ext>
            </a:extLst>
          </p:cNvPr>
          <p:cNvPicPr preferRelativeResize="0"/>
          <p:nvPr/>
        </p:nvPicPr>
        <p:blipFill>
          <a:blip r:embed="rId3">
            <a:alphaModFix/>
          </a:blip>
          <a:stretch>
            <a:fillRect/>
          </a:stretch>
        </p:blipFill>
        <p:spPr>
          <a:xfrm>
            <a:off x="1547633" y="2155909"/>
            <a:ext cx="8945800" cy="3801265"/>
          </a:xfrm>
          <a:prstGeom prst="rect">
            <a:avLst/>
          </a:prstGeom>
          <a:noFill/>
          <a:ln>
            <a:noFill/>
          </a:ln>
        </p:spPr>
      </p:pic>
    </p:spTree>
    <p:extLst>
      <p:ext uri="{BB962C8B-B14F-4D97-AF65-F5344CB8AC3E}">
        <p14:creationId xmlns:p14="http://schemas.microsoft.com/office/powerpoint/2010/main" val="2078483178"/>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7518</TotalTime>
  <Words>443</Words>
  <Application>Microsoft Macintosh PowerPoint</Application>
  <PresentationFormat>Widescreen</PresentationFormat>
  <Paragraphs>54</Paragraphs>
  <Slides>13</Slides>
  <Notes>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等线</vt:lpstr>
      <vt:lpstr>微软雅黑</vt:lpstr>
      <vt:lpstr>Arial</vt:lpstr>
      <vt:lpstr>Calibri</vt:lpstr>
      <vt:lpstr>Century Gothic</vt:lpstr>
      <vt:lpstr>Georgia</vt:lpstr>
      <vt:lpstr>Helvetica Neue</vt:lpstr>
      <vt:lpstr>Helvetica Neue Bold Condensed</vt:lpstr>
      <vt:lpstr>Segoe UI Light</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386</cp:revision>
  <dcterms:created xsi:type="dcterms:W3CDTF">2015-08-18T02:51:41Z</dcterms:created>
  <dcterms:modified xsi:type="dcterms:W3CDTF">2020-09-26T14:57:10Z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